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75" r:id="rId2"/>
    <p:sldId id="276" r:id="rId3"/>
    <p:sldId id="308" r:id="rId4"/>
    <p:sldId id="309" r:id="rId5"/>
    <p:sldId id="304" r:id="rId6"/>
    <p:sldId id="305" r:id="rId7"/>
    <p:sldId id="306" r:id="rId8"/>
    <p:sldId id="307" r:id="rId9"/>
    <p:sldId id="271" r:id="rId10"/>
    <p:sldId id="274" r:id="rId11"/>
    <p:sldId id="261" r:id="rId12"/>
    <p:sldId id="259" r:id="rId13"/>
    <p:sldId id="262" r:id="rId14"/>
    <p:sldId id="264" r:id="rId15"/>
    <p:sldId id="265" r:id="rId16"/>
    <p:sldId id="268" r:id="rId17"/>
    <p:sldId id="270" r:id="rId18"/>
    <p:sldId id="330" r:id="rId19"/>
    <p:sldId id="311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272" r:id="rId38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Source Sans Pro Black" panose="020B0803030403020204" pitchFamily="34" charset="0"/>
      <p:bold r:id="rId48"/>
      <p:boldItalic r:id="rId49"/>
    </p:embeddedFont>
    <p:embeddedFont>
      <p:font typeface="MS Gothic" panose="020B0609070205080204" pitchFamily="49" charset="-128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4">
          <p15:clr>
            <a:srgbClr val="A4A3A4"/>
          </p15:clr>
        </p15:guide>
        <p15:guide id="2" orient="horz" pos="3774">
          <p15:clr>
            <a:srgbClr val="A4A3A4"/>
          </p15:clr>
        </p15:guide>
        <p15:guide id="3" pos="4277">
          <p15:clr>
            <a:srgbClr val="A4A3A4"/>
          </p15:clr>
        </p15:guide>
        <p15:guide id="4" pos="839">
          <p15:clr>
            <a:srgbClr val="A4A3A4"/>
          </p15:clr>
        </p15:guide>
        <p15:guide id="5" pos="848">
          <p15:clr>
            <a:srgbClr val="A4A3A4"/>
          </p15:clr>
        </p15:guide>
        <p15:guide id="6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356"/>
    <a:srgbClr val="FFC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14" y="72"/>
      </p:cViewPr>
      <p:guideLst>
        <p:guide orient="horz" pos="1374"/>
        <p:guide orient="horz" pos="3774"/>
        <p:guide pos="4277"/>
        <p:guide pos="839"/>
        <p:guide pos="848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DE26E2-7FF5-4F91-BB1D-08A9FE73BFB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A6EF-DAEF-421A-972B-FA1EF3574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A6EF-DAEF-421A-972B-FA1EF35744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9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irl-reaching-Light-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73633" cy="6858000"/>
          </a:xfrm>
          <a:prstGeom prst="rect">
            <a:avLst/>
          </a:prstGeom>
        </p:spPr>
      </p:pic>
      <p:pic>
        <p:nvPicPr>
          <p:cNvPr id="9" name="Picture 8" descr="Corner-box-1---PN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702734"/>
            <a:ext cx="4572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1006" y="869792"/>
            <a:ext cx="3634687" cy="1470025"/>
          </a:xfrm>
        </p:spPr>
        <p:txBody>
          <a:bodyPr>
            <a:normAutofit/>
          </a:bodyPr>
          <a:lstStyle>
            <a:lvl1pPr algn="l">
              <a:lnSpc>
                <a:spcPts val="2625"/>
              </a:lnSpc>
              <a:defRPr sz="3000" b="1" cap="all" spc="-150" baseline="0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01" y="2819400"/>
            <a:ext cx="1231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boyd\Downloads\National Comp Photos\Powerpoint\Powerpoint-UPDATES-BOTTOM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7779" y="6060257"/>
            <a:ext cx="7384004" cy="7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9" y="6291433"/>
            <a:ext cx="1037076" cy="4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3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boyd\Downloads\National Comp Photos\Powerpoint\Powerpoint-UPDATES-BOTTOM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7779" y="6060257"/>
            <a:ext cx="7384004" cy="7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9" y="6291433"/>
            <a:ext cx="1037076" cy="4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itchFamily="34" charset="0"/>
                <a:cs typeface="Arial" pitchFamily="34" charset="0"/>
              </a:defRPr>
            </a:lvl1pPr>
            <a:lvl2pPr>
              <a:defRPr>
                <a:latin typeface="Source Sans Pro" pitchFamily="34" charset="0"/>
                <a:cs typeface="Arial" pitchFamily="34" charset="0"/>
              </a:defRPr>
            </a:lvl2pPr>
            <a:lvl3pPr>
              <a:defRPr>
                <a:latin typeface="Source Sans Pro" pitchFamily="34" charset="0"/>
                <a:cs typeface="Arial" pitchFamily="34" charset="0"/>
              </a:defRPr>
            </a:lvl3pPr>
            <a:lvl4pPr>
              <a:defRPr>
                <a:latin typeface="Source Sans Pro" pitchFamily="34" charset="0"/>
                <a:cs typeface="Arial" pitchFamily="34" charset="0"/>
              </a:defRPr>
            </a:lvl4pPr>
            <a:lvl5pPr>
              <a:defRPr>
                <a:latin typeface="Source Sans Pro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Source Sans Pro" pitchFamily="34" charset="0"/>
                <a:cs typeface="Arial" pitchFamily="34" charset="0"/>
              </a:defRPr>
            </a:lvl1pPr>
            <a:lvl2pPr>
              <a:defRPr sz="2400">
                <a:latin typeface="Source Sans Pro" pitchFamily="34" charset="0"/>
                <a:cs typeface="Arial" pitchFamily="34" charset="0"/>
              </a:defRPr>
            </a:lvl2pPr>
            <a:lvl3pPr>
              <a:defRPr sz="2000">
                <a:latin typeface="Source Sans Pro" pitchFamily="34" charset="0"/>
                <a:cs typeface="Arial" pitchFamily="34" charset="0"/>
              </a:defRPr>
            </a:lvl3pPr>
            <a:lvl4pPr>
              <a:defRPr sz="1800">
                <a:latin typeface="Source Sans Pro" pitchFamily="34" charset="0"/>
                <a:cs typeface="Arial" pitchFamily="34" charset="0"/>
              </a:defRPr>
            </a:lvl4pPr>
            <a:lvl5pPr>
              <a:defRPr sz="1800">
                <a:latin typeface="Source Sans Pro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PT2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Photos\2013 Proj Photos\Art Inspired - Drury Univ\_MG_541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r="19396" b="17273"/>
          <a:stretch/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NAS\EmployeeData\trowett\My Documents\IAD PROGRAMS\COUNTRY LEADERSHIP SUMMIT\OCTOBER 2013\Elements for Word Templates\Elements for Word Templates\yellow-wide-3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/>
          <a:stretch/>
        </p:blipFill>
        <p:spPr bwMode="auto">
          <a:xfrm>
            <a:off x="-37213" y="303241"/>
            <a:ext cx="6819013" cy="15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342900"/>
            <a:ext cx="5715000" cy="119062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23" y="997274"/>
            <a:ext cx="894390" cy="8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1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81979" cy="6858000"/>
          </a:xfrm>
          <a:prstGeom prst="rect">
            <a:avLst/>
          </a:prstGeom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68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3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NAS\EmployeeData\trowett\My Documents\USA PROGRAMS\POWERPOINT PRESENTATIONS\CAMPUS VISITS\cans-pp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\\NAS\EmployeeData\trowett\My Documents\IAD PROGRAMS\COUNTRY LEADERSHIP SUMMIT\OCTOBER 2013\Elements for Word Templates\Elements for Word Templates\yellow-wide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6"/>
            <a:ext cx="430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813" y="638174"/>
            <a:ext cx="3772787" cy="126682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55" name="Picture 7" descr="\\NAS\EmployeeData\trowett\My Documents\IAD PROGRAMS\COUNTRY LEADERSHIP SUMMIT\OCTOBER 2013\Elements for Word Templates\Elements for Word Templates\yellow-f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39" y="1591472"/>
            <a:ext cx="555345" cy="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2200"/>
            <a:ext cx="10455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Photos\2013 Proj Photos\Bean316-SBU Coffee Shop Proj\_MG_646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8" y="-90126"/>
            <a:ext cx="10535708" cy="70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 userDrawn="1"/>
        </p:nvGrpSpPr>
        <p:grpSpPr>
          <a:xfrm>
            <a:off x="-16934" y="1948500"/>
            <a:ext cx="4410594" cy="2560162"/>
            <a:chOff x="618606" y="1948500"/>
            <a:chExt cx="4410594" cy="2560162"/>
          </a:xfrm>
        </p:grpSpPr>
        <p:pic>
          <p:nvPicPr>
            <p:cNvPr id="3075" name="Picture 3" descr="\\NAS\EmployeeData\trowett\My Documents\IAD PROGRAMS\COUNTRY LEADERSHIP SUMMIT\OCTOBER 2013\Elements for Word Templates\Elements for Word Templates\yellow-wide1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6" y="1948500"/>
              <a:ext cx="4410594" cy="2560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\\NAS\EmployeeData\trowett\My Documents\IAD PROGRAMS\COUNTRY LEADERSHIP SUMMIT\OCTOBER 2013\Elements for Word Templates\Elements for Word Templates\yellow-f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575" y="3984433"/>
              <a:ext cx="563862" cy="52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68953" y="2238375"/>
            <a:ext cx="3010307" cy="172402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2200"/>
            <a:ext cx="104463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27420"/>
            <a:ext cx="9144000" cy="83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 (1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85" y="6188432"/>
            <a:ext cx="1105556" cy="50855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60475" y="1090613"/>
            <a:ext cx="6634163" cy="646112"/>
          </a:xfrm>
        </p:spPr>
        <p:txBody>
          <a:bodyPr lIns="274320" rIns="274320">
            <a:normAutofit/>
          </a:bodyPr>
          <a:lstStyle>
            <a:lvl1pPr marL="0" indent="0">
              <a:buNone/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b="1" i="0">
                <a:latin typeface="Source Sans Pro"/>
                <a:cs typeface="Source Sans Pro"/>
              </a:defRPr>
            </a:lvl2pPr>
            <a:lvl3pPr marL="914400" indent="0">
              <a:buNone/>
              <a:defRPr b="1" i="0">
                <a:latin typeface="Source Sans Pro"/>
                <a:cs typeface="Source Sans Pro"/>
              </a:defRPr>
            </a:lvl3pPr>
            <a:lvl4pPr marL="1371600" indent="0">
              <a:buNone/>
              <a:defRPr b="1" i="0">
                <a:latin typeface="Source Sans Pro"/>
                <a:cs typeface="Source Sans Pro"/>
              </a:defRPr>
            </a:lvl4pPr>
            <a:lvl5pPr marL="1828800" indent="0">
              <a:buNone/>
              <a:defRPr b="1" i="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Long Copy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60475" y="1873250"/>
            <a:ext cx="6634163" cy="4154170"/>
          </a:xfrm>
        </p:spPr>
        <p:txBody>
          <a:bodyPr lIns="274320" tIns="0" rIns="274320" bIns="0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1600" b="0" i="0">
                <a:latin typeface="Source Sans Pro"/>
                <a:cs typeface="Source Sans Pro"/>
              </a:defRPr>
            </a:lvl2pPr>
            <a:lvl3pPr marL="914400" indent="0">
              <a:buNone/>
              <a:defRPr sz="1600" b="0" i="0">
                <a:latin typeface="Source Sans Pro"/>
                <a:cs typeface="Source Sans Pro"/>
              </a:defRPr>
            </a:lvl3pPr>
            <a:lvl4pPr marL="1371600" indent="0">
              <a:buNone/>
              <a:defRPr sz="1600" b="0" i="0">
                <a:latin typeface="Source Sans Pro"/>
                <a:cs typeface="Source Sans Pro"/>
              </a:defRPr>
            </a:lvl4pPr>
            <a:lvl5pPr marL="1828800" indent="0">
              <a:buNone/>
              <a:defRPr sz="1600" b="0" i="0">
                <a:latin typeface="Source Sans Pro"/>
                <a:cs typeface="Source Sans Pro"/>
              </a:defRPr>
            </a:lvl5pPr>
          </a:lstStyle>
          <a:p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dolor sit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consectetur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adipiscing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elit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tellus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mauris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,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hendrerit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ante.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lorem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nec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ultricies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Nullam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mattis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vitae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volutpat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Quisque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a dolor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Duis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mi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lacinia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tristique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Vivamus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non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Nam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aliquet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leo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sit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amet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fringilla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Suspendisse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dictum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est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velit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interdum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sodales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</a:p>
          <a:p>
            <a:endParaRPr lang="en-US" sz="1600" dirty="0">
              <a:solidFill>
                <a:srgbClr val="404040"/>
              </a:solidFill>
              <a:latin typeface="Source Sans Pro"/>
              <a:cs typeface="Source Sans Pro"/>
            </a:endParaRPr>
          </a:p>
          <a:p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in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blandit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orci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Vestibulum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dui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viverra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Aliquam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dictum magna a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egestas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rhoncus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ipsum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odio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dapibus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vehicula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Phasellus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posuere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sem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eu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nulla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, a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dignissim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sapien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Curabitur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vel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urna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a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nunc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facilisis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malesuada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Morbi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placerat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venenatis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convallis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Ut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pellentesque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pretium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diam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et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sagittis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In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hac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habitasse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platea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dictumst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Etiam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tempor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quis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 lacus id </a:t>
            </a:r>
            <a:r>
              <a:rPr lang="en-US" sz="1600" dirty="0" err="1">
                <a:solidFill>
                  <a:srgbClr val="404040"/>
                </a:solidFill>
                <a:latin typeface="Source Sans Pro"/>
                <a:cs typeface="Source Sans Pro"/>
              </a:rPr>
              <a:t>ullamcorper</a:t>
            </a:r>
            <a:r>
              <a:rPr lang="en-US" sz="1600" dirty="0">
                <a:solidFill>
                  <a:srgbClr val="404040"/>
                </a:solidFill>
                <a:latin typeface="Source Sans Pro"/>
                <a:cs typeface="Source Sans 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44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908A-7530-467A-82FC-3A50C735624B}" type="datetimeFigureOut">
              <a:rPr lang="pt-BR" smtClean="0"/>
              <a:pPr/>
              <a:t>25/01/2017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A4B6-A3CA-44A4-A643-FF7E1016CD2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76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E18D4A2-9014-B64B-A78A-E1F0F8ACF18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F578FFB-8FBD-0D4B-B8AA-35A4006EA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PT2bottom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460"/>
            <a:ext cx="914400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4" r:id="rId2"/>
    <p:sldLayoutId id="2147483665" r:id="rId3"/>
    <p:sldLayoutId id="2147483667" r:id="rId4"/>
    <p:sldLayoutId id="2147483684" r:id="rId5"/>
    <p:sldLayoutId id="2147483685" r:id="rId6"/>
    <p:sldLayoutId id="2147483683" r:id="rId7"/>
    <p:sldLayoutId id="2147483681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FC222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47" y="1274765"/>
            <a:ext cx="4433823" cy="122503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r>
              <a:rPr lang="en-US" dirty="0" err="1"/>
              <a:t>conduzindo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das </a:t>
            </a:r>
            <a:r>
              <a:rPr lang="en-US" dirty="0" err="1"/>
              <a:t>necessidades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4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134615" y="4017802"/>
            <a:ext cx="2160296" cy="16902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23700" y="4017797"/>
            <a:ext cx="2160296" cy="16902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09840" y="2313627"/>
            <a:ext cx="2160296" cy="16902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4600" y="2313622"/>
            <a:ext cx="2160296" cy="16902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Contatos na comunidade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533" y="187510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Influência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5578" y="5680355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Proximidade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051485" y="4017802"/>
            <a:ext cx="44324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66" y="2327555"/>
            <a:ext cx="0" cy="34127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Half Frame 3"/>
          <p:cNvSpPr/>
          <p:nvPr/>
        </p:nvSpPr>
        <p:spPr>
          <a:xfrm rot="10800000" flipH="1">
            <a:off x="1967349" y="2175159"/>
            <a:ext cx="4765965" cy="3717572"/>
          </a:xfrm>
          <a:prstGeom prst="halfFrame">
            <a:avLst>
              <a:gd name="adj1" fmla="val 5037"/>
              <a:gd name="adj2" fmla="val 471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6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838200"/>
            <a:ext cx="4572000" cy="1143000"/>
          </a:xfrm>
        </p:spPr>
        <p:txBody>
          <a:bodyPr>
            <a:normAutofit/>
          </a:bodyPr>
          <a:lstStyle/>
          <a:p>
            <a:pPr algn="r"/>
            <a:r>
              <a:rPr lang="pt-BR" sz="4400" dirty="0"/>
              <a:t>Apresentação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3984010"/>
            <a:ext cx="33528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accent3"/>
                </a:solidFill>
              </a:rPr>
              <a:t>Nome</a:t>
            </a:r>
          </a:p>
          <a:p>
            <a:pPr algn="r"/>
            <a:endParaRPr lang="pt-BR" sz="2400" b="1" dirty="0">
              <a:solidFill>
                <a:schemeClr val="accent3"/>
              </a:solidFill>
            </a:endParaRPr>
          </a:p>
          <a:p>
            <a:pPr algn="r"/>
            <a:r>
              <a:rPr lang="pt-BR" sz="2400" b="1" dirty="0">
                <a:solidFill>
                  <a:schemeClr val="accent3"/>
                </a:solidFill>
              </a:rPr>
              <a:t>Time Enactus</a:t>
            </a:r>
          </a:p>
          <a:p>
            <a:pPr algn="r"/>
            <a:endParaRPr lang="pt-BR" sz="2400" b="1" dirty="0">
              <a:solidFill>
                <a:schemeClr val="accent3"/>
              </a:solidFill>
            </a:endParaRPr>
          </a:p>
          <a:p>
            <a:pPr algn="r"/>
            <a:r>
              <a:rPr lang="pt-BR" sz="2400" b="1" dirty="0">
                <a:solidFill>
                  <a:schemeClr val="accent3"/>
                </a:solidFill>
              </a:rPr>
              <a:t>Proposta da Dinâmica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5" y="0"/>
            <a:ext cx="457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arvoredosdesejos.files.wordpress.com/2011/02/ad3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58" y="540327"/>
            <a:ext cx="4885741" cy="68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59" y="5257800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/>
              <a:t>Árvore dos Sonhos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4560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90024" y="3655504"/>
            <a:ext cx="2648575" cy="157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37509" y="1189917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Poliveira\Downloads\icon_3654\icon_3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80" y="4974028"/>
            <a:ext cx="1153038" cy="11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oliveira\Downloads\icon_6417\icon_641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8709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oliveira\Downloads\icon_14976\icon_14976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0" y="3544035"/>
            <a:ext cx="1353650" cy="13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Poliveira\Downloads\svg_1170\icon_1170\icon_117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31" y="1981200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601" y="380762"/>
            <a:ext cx="3276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“Como a comunidade deveria ser para que eu pudesse ser mais feliz todos os dias?” 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9150" y="2057400"/>
            <a:ext cx="329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Escrever ou desenhar seu sonho.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6283" y="3567560"/>
            <a:ext cx="3181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Apresentar o sonho. </a:t>
            </a:r>
          </a:p>
          <a:p>
            <a:pPr algn="ctr"/>
            <a:r>
              <a:rPr lang="pt-BR" sz="2000" b="1" dirty="0"/>
              <a:t>Colar em um ramo da árvore: Sonhos iguais,</a:t>
            </a:r>
            <a:r>
              <a:rPr lang="pt-BR" sz="2000" b="1" dirty="0">
                <a:sym typeface="Wingdings" panose="05000000000000000000" pitchFamily="2" charset="2"/>
              </a:rPr>
              <a:t> mesmo ramo.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06082" y="5207169"/>
            <a:ext cx="331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Definir um ideal para se </a:t>
            </a:r>
          </a:p>
          <a:p>
            <a:pPr algn="ctr"/>
            <a:r>
              <a:rPr lang="pt-BR" sz="2000" b="1" dirty="0"/>
              <a:t>transformar uma realidade. </a:t>
            </a:r>
            <a:endParaRPr lang="en-US" sz="2000" b="1" dirty="0"/>
          </a:p>
          <a:p>
            <a:endParaRPr lang="en-US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708259" y="1143000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770" y="2514600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08259" y="4062969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-1" y="5673436"/>
            <a:ext cx="4435741" cy="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72" y="-10737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0109" y="5943600"/>
            <a:ext cx="1905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032664"/>
            <a:ext cx="8229600" cy="1825336"/>
          </a:xfrm>
        </p:spPr>
        <p:txBody>
          <a:bodyPr>
            <a:normAutofit/>
          </a:bodyPr>
          <a:lstStyle/>
          <a:p>
            <a:r>
              <a:rPr lang="pt-BR" sz="5400" dirty="0"/>
              <a:t>Muro das Lamentações</a:t>
            </a:r>
            <a:endParaRPr lang="en-US" sz="5400" dirty="0"/>
          </a:p>
        </p:txBody>
      </p:sp>
      <p:pic>
        <p:nvPicPr>
          <p:cNvPr id="11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2" y="-10737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72" y="-19881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Poliveira\Downloads\icon_782\icon_78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2" y="-1988127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6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484418"/>
            <a:ext cx="4572000" cy="3505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72000" y="3429000"/>
            <a:ext cx="4572000" cy="3505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72000" y="0"/>
            <a:ext cx="4572000" cy="3505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C:\Users\Poliveira\Downloads\icon_6417\icon_641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2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89" y="597475"/>
            <a:ext cx="1063337" cy="10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Users\Poliveira\Downloads\svg_1170\icon_1170\icon_117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1" y="661554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Poliveira\Downloads\icon_14976\icon_14976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14" y="3761507"/>
            <a:ext cx="1272571" cy="12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Poliveira\Downloads\icon_3654\icon_3654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81" y="3913837"/>
            <a:ext cx="967910" cy="9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04800" y="1752600"/>
            <a:ext cx="397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“O que me impede de conseguir o sonho que está na árvore?”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03247" y="2064603"/>
            <a:ext cx="329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Escrever ou desenhar  seu problema no tijolo.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8200" y="5260538"/>
            <a:ext cx="31819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Apresentar o tijolo. 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</a:rPr>
              <a:t>Colar o tijolo no muro das lamentações</a:t>
            </a:r>
            <a:r>
              <a:rPr lang="pt-B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101">
            <a:off x="69678" y="33727"/>
            <a:ext cx="4644468" cy="38422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753">
            <a:off x="4452949" y="33726"/>
            <a:ext cx="4644468" cy="38422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753">
            <a:off x="122804" y="3163369"/>
            <a:ext cx="4644468" cy="38422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334000" y="5260538"/>
            <a:ext cx="331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Perceber o problema antes de tentar soluciona-lo.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9" b="93094" l="2210" r="99448">
                        <a14:foregroundMark x1="99171" y1="41160" x2="99448" y2="39227"/>
                        <a14:foregroundMark x1="97514" y1="62707" x2="98343" y2="61050"/>
                        <a14:foregroundMark x1="96961" y1="87017" x2="96961" y2="85359"/>
                        <a14:foregroundMark x1="83702" y1="93094" x2="80110" y2="92265"/>
                        <a14:foregroundMark x1="59945" y1="90331" x2="56906" y2="90331"/>
                        <a14:foregroundMark x1="37569" y1="91160" x2="32597" y2="91160"/>
                        <a14:foregroundMark x1="12983" y1="91436" x2="10497" y2="91160"/>
                        <a14:foregroundMark x1="3039" y1="86464" x2="2486" y2="83702"/>
                        <a14:foregroundMark x1="3315" y1="65470" x2="3315" y2="59392"/>
                        <a14:foregroundMark x1="3315" y1="39503" x2="3039" y2="36188"/>
                        <a14:foregroundMark x1="3867" y1="16575" x2="3315" y2="14917"/>
                        <a14:foregroundMark x1="3315" y1="12431" x2="3315" y2="11050"/>
                        <a14:foregroundMark x1="16575" y1="7459" x2="17956" y2="7459"/>
                        <a14:foregroundMark x1="40608" y1="9945" x2="43370" y2="8564"/>
                        <a14:foregroundMark x1="13260" y1="9945" x2="17127" y2="10221"/>
                        <a14:foregroundMark x1="64088" y1="9945" x2="68232" y2="9392"/>
                        <a14:foregroundMark x1="85912" y1="9392" x2="89227" y2="9116"/>
                        <a14:foregroundMark x1="96685" y1="19337" x2="96685" y2="13536"/>
                        <a14:foregroundMark x1="96133" y1="38674" x2="96133" y2="37017"/>
                        <a14:foregroundMark x1="97790" y1="58564" x2="97514" y2="56630"/>
                        <a14:backgroundMark x1="26796" y1="36740" x2="40055" y2="34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101">
            <a:off x="4582795" y="3112937"/>
            <a:ext cx="4644468" cy="38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 descr="Just Another Brick In The Wall wall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Just Another Brick In The Wall wallpap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C:\Users\Poliveira\Downloads\icon_4918\icon_4918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7092"/>
            <a:ext cx="5410200" cy="578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460664"/>
            <a:ext cx="8229600" cy="1825336"/>
          </a:xfrm>
        </p:spPr>
        <p:txBody>
          <a:bodyPr>
            <a:normAutofit/>
          </a:bodyPr>
          <a:lstStyle/>
          <a:p>
            <a:r>
              <a:rPr lang="pt-BR" sz="5400" dirty="0"/>
              <a:t>Caminho da Conquista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233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75" y="4682849"/>
            <a:ext cx="5562600" cy="1143000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Conversar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100" name="Picture 4" descr="C:\Users\Poliveira\Downloads\icon_27577\icon_2757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1" y="152400"/>
            <a:ext cx="3150754" cy="31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943600"/>
            <a:ext cx="7384473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C:\Users\Poliveira\Downloads\icon_21523\icon_21523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1" y="3934691"/>
            <a:ext cx="2590798" cy="25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37245" y="1039111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FFC222"/>
                </a:solidFill>
                <a:latin typeface="Source Sans Pro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rgbClr val="C00000"/>
                </a:solidFill>
              </a:rPr>
              <a:t>Conduzir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21013" y="0"/>
            <a:ext cx="0" cy="685800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24575" y="0"/>
            <a:ext cx="0" cy="6858000"/>
          </a:xfrm>
          <a:prstGeom prst="line">
            <a:avLst/>
          </a:prstGeom>
          <a:ln w="136525" cmpd="sng">
            <a:solidFill>
              <a:srgbClr val="FFC000"/>
            </a:solidFill>
            <a:prstDash val="dash"/>
            <a:headEnd w="lg" len="lg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Poliveira\Downloads\icon_8155\icon_815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45" y="491836"/>
            <a:ext cx="2126672" cy="21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044858" y="4646582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FFC222"/>
                </a:solidFill>
                <a:latin typeface="Source Sans Pro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rgbClr val="C00000"/>
                </a:solidFill>
              </a:rPr>
              <a:t>Anotar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2238375"/>
            <a:ext cx="4128654" cy="1724025"/>
          </a:xfrm>
        </p:spPr>
        <p:txBody>
          <a:bodyPr/>
          <a:lstStyle/>
          <a:p>
            <a:r>
              <a:rPr lang="pt-BR" dirty="0"/>
              <a:t>Elaboração do Projeto Enactus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1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Processo dos projetos Enactus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2373012"/>
            <a:ext cx="2760291" cy="1292662"/>
            <a:chOff x="45133" y="2373012"/>
            <a:chExt cx="2760291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288040" y="2834677"/>
              <a:ext cx="1997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FFC222"/>
                  </a:solidFill>
                  <a:latin typeface="Source Sans Pro" panose="020B0503030403020204" pitchFamily="34" charset="0"/>
                </a:rPr>
                <a:t>Análise dos Recursos</a:t>
              </a:r>
              <a:endParaRPr lang="en-US" sz="2400" dirty="0">
                <a:solidFill>
                  <a:srgbClr val="FFC222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33" y="2373012"/>
              <a:ext cx="2760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ource Sans Pro" panose="020B0503030403020204" pitchFamily="34" charset="0"/>
                </a:rPr>
                <a:t>SEE OPPORTUNITY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28907" y="2373012"/>
            <a:ext cx="6422813" cy="1661994"/>
            <a:chOff x="2528907" y="2373012"/>
            <a:chExt cx="6422813" cy="1661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07" y="2564375"/>
              <a:ext cx="1371600" cy="1371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896" y="2564375"/>
              <a:ext cx="1371600" cy="13716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191854" y="2373012"/>
              <a:ext cx="2760291" cy="1305878"/>
              <a:chOff x="45133" y="2373012"/>
              <a:chExt cx="2760291" cy="130587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57200" y="2847893"/>
                <a:ext cx="1828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Adoção de Estratégias</a:t>
                </a:r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TAKE ACTION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91429" y="2373012"/>
              <a:ext cx="2760291" cy="1661994"/>
              <a:chOff x="45133" y="2373012"/>
              <a:chExt cx="2760291" cy="16619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57200" y="2834677"/>
                <a:ext cx="1828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Mensuração dos Resultados</a:t>
                </a:r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ENABLE PROGRESS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64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C-Global-Showcase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348553"/>
            <a:ext cx="3434715" cy="380235"/>
          </a:xfrm>
          <a:prstGeom prst="rect">
            <a:avLst/>
          </a:prstGeom>
          <a:solidFill>
            <a:srgbClr val="FF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5764" y="1348978"/>
            <a:ext cx="3670580" cy="47982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50" spc="-75" dirty="0">
                <a:solidFill>
                  <a:srgbClr val="515356"/>
                </a:solidFill>
                <a:latin typeface="Source Sans Pro Black"/>
                <a:cs typeface="Source Sans Pro Black"/>
              </a:rPr>
              <a:t>CRITÉRIO ENACTUS REVISADO</a:t>
            </a:r>
            <a:endParaRPr lang="en-US" sz="2250" spc="-75" dirty="0">
              <a:solidFill>
                <a:srgbClr val="515356"/>
              </a:solidFill>
              <a:latin typeface="Source Sans Pro Black"/>
              <a:cs typeface="Source Sans Pro Black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034862"/>
            <a:ext cx="8229600" cy="43659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ENG: Which Enactus team most effectively used entrepreneurial action to empower people to improve their </a:t>
            </a:r>
            <a:r>
              <a:rPr lang="en-US" sz="2800" dirty="0">
                <a:solidFill>
                  <a:srgbClr val="FFC222"/>
                </a:solidFill>
              </a:rPr>
              <a:t>livelihoods</a:t>
            </a:r>
            <a:r>
              <a:rPr lang="en-US" sz="2800" dirty="0">
                <a:solidFill>
                  <a:schemeClr val="bg1"/>
                </a:solidFill>
              </a:rPr>
              <a:t> in an economically, socially and environmentally sustainable way?</a:t>
            </a:r>
          </a:p>
          <a:p>
            <a:pPr marL="0" indent="0"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</a:rPr>
              <a:t>PORT:Qual Time Enactus foi mais efetivo em aplicar a ação empreendedora ao empoderar pessoas para melhorar,sustentavelmente, sua </a:t>
            </a:r>
            <a:r>
              <a:rPr lang="pt-BR" sz="3600" dirty="0">
                <a:solidFill>
                  <a:srgbClr val="FFC222"/>
                </a:solidFill>
              </a:rPr>
              <a:t>condição de vida</a:t>
            </a:r>
            <a:r>
              <a:rPr lang="pt-BR" sz="3600" dirty="0">
                <a:solidFill>
                  <a:schemeClr val="bg1"/>
                </a:solidFill>
              </a:rPr>
              <a:t> de forma econômica, social e ambiental?</a:t>
            </a: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4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SOCIAL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3437065"/>
            <a:ext cx="2177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Emprego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Renda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Ações</a:t>
            </a:r>
            <a:r>
              <a:rPr lang="en-US" sz="1600" dirty="0">
                <a:latin typeface="Source Sans Pro" panose="020B0503030403020204" pitchFamily="34" charset="0"/>
              </a:rPr>
              <a:t>, </a:t>
            </a:r>
            <a:r>
              <a:rPr lang="en-US" sz="1600" dirty="0" err="1">
                <a:latin typeface="Source Sans Pro" panose="020B0503030403020204" pitchFamily="34" charset="0"/>
              </a:rPr>
              <a:t>poupança</a:t>
            </a:r>
            <a:r>
              <a:rPr lang="en-US" sz="1600" dirty="0">
                <a:latin typeface="Source Sans Pro" panose="020B0503030403020204" pitchFamily="34" charset="0"/>
              </a:rPr>
              <a:t>, 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Acesso</a:t>
            </a:r>
            <a:r>
              <a:rPr lang="en-US" sz="1600" dirty="0">
                <a:latin typeface="Source Sans Pro" panose="020B0503030403020204" pitchFamily="34" charset="0"/>
              </a:rPr>
              <a:t> a </a:t>
            </a:r>
            <a:r>
              <a:rPr lang="en-US" sz="1600" dirty="0" err="1">
                <a:latin typeface="Source Sans Pro" panose="020B0503030403020204" pitchFamily="34" charset="0"/>
              </a:rPr>
              <a:t>serviços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r>
              <a:rPr lang="en-US" sz="1600" dirty="0" err="1">
                <a:latin typeface="Source Sans Pro" panose="020B0503030403020204" pitchFamily="34" charset="0"/>
              </a:rPr>
              <a:t>financeiros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SOCIAL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28800" y="1854436"/>
            <a:ext cx="1840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Recursos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r>
              <a:rPr lang="en-US" sz="1600" dirty="0" err="1">
                <a:latin typeface="Source Sans Pro" panose="020B0503030403020204" pitchFamily="34" charset="0"/>
              </a:rPr>
              <a:t>naturais</a:t>
            </a:r>
            <a:r>
              <a:rPr lang="en-US" sz="1600" dirty="0">
                <a:latin typeface="Source Sans Pro" panose="020B0503030403020204" pitchFamily="34" charset="0"/>
              </a:rPr>
              <a:t> – </a:t>
            </a:r>
            <a:r>
              <a:rPr lang="en-US" sz="1600" dirty="0" err="1">
                <a:latin typeface="Source Sans Pro" panose="020B0503030403020204" pitchFamily="34" charset="0"/>
              </a:rPr>
              <a:t>Ar</a:t>
            </a:r>
            <a:r>
              <a:rPr lang="en-US" sz="1600" dirty="0">
                <a:latin typeface="Source Sans Pro" panose="020B0503030403020204" pitchFamily="34" charset="0"/>
              </a:rPr>
              <a:t>, </a:t>
            </a:r>
            <a:r>
              <a:rPr lang="en-US" sz="1600" dirty="0" err="1">
                <a:latin typeface="Source Sans Pro" panose="020B0503030403020204" pitchFamily="34" charset="0"/>
              </a:rPr>
              <a:t>água</a:t>
            </a:r>
            <a:r>
              <a:rPr lang="en-US" sz="1600" dirty="0">
                <a:latin typeface="Source Sans Pro" panose="020B0503030403020204" pitchFamily="34" charset="0"/>
              </a:rPr>
              <a:t>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Gerenciamento</a:t>
            </a:r>
            <a:r>
              <a:rPr lang="en-US" sz="1600" dirty="0">
                <a:latin typeface="Source Sans Pro" panose="020B0503030403020204" pitchFamily="34" charset="0"/>
              </a:rPr>
              <a:t> do </a:t>
            </a:r>
            <a:r>
              <a:rPr lang="en-US" sz="1600" dirty="0" err="1">
                <a:latin typeface="Source Sans Pro" panose="020B0503030403020204" pitchFamily="34" charset="0"/>
              </a:rPr>
              <a:t>desperdício</a:t>
            </a:r>
            <a:r>
              <a:rPr lang="en-US" sz="1600" dirty="0">
                <a:latin typeface="Source Sans Pro" panose="020B0503030403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1790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SOCIAL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660763" y="3439172"/>
            <a:ext cx="2005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Espírito comunitário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Source Sans Pro" panose="020B0503030403020204" pitchFamily="34" charset="0"/>
              </a:rPr>
              <a:t>Networking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Relacionamento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Confiança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4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SOCIAL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91444" y="2105649"/>
            <a:ext cx="1823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Habilidades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Conhecimento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Capacitação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 err="1">
                <a:latin typeface="Source Sans Pro" panose="020B0503030403020204" pitchFamily="34" charset="0"/>
              </a:rPr>
              <a:t>Educação</a:t>
            </a:r>
            <a:endParaRPr lang="en-CA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0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3" y="466945"/>
            <a:ext cx="3869356" cy="479822"/>
            <a:chOff x="-5694" y="466945"/>
            <a:chExt cx="3486151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434715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3486151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RECURSOS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SOCIAL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20245" y="3428519"/>
            <a:ext cx="18237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Infraestrutura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 err="1">
                <a:latin typeface="Source Sans Pro" panose="020B0503030403020204" pitchFamily="34" charset="0"/>
              </a:rPr>
              <a:t>Moradia</a:t>
            </a:r>
            <a:endParaRPr lang="en-CA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 err="1">
                <a:latin typeface="Source Sans Pro" panose="020B0503030403020204" pitchFamily="34" charset="0"/>
              </a:rPr>
              <a:t>Transporte</a:t>
            </a:r>
            <a:endParaRPr lang="en-CA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 err="1">
                <a:latin typeface="Source Sans Pro" panose="020B0503030403020204" pitchFamily="34" charset="0"/>
              </a:rPr>
              <a:t>Acesso</a:t>
            </a:r>
            <a:r>
              <a:rPr lang="en-CA" sz="1600" dirty="0">
                <a:latin typeface="Source Sans Pro" panose="020B0503030403020204" pitchFamily="34" charset="0"/>
              </a:rPr>
              <a:t> </a:t>
            </a:r>
            <a:r>
              <a:rPr lang="en-CA" sz="1600" dirty="0" err="1">
                <a:latin typeface="Source Sans Pro" panose="020B0503030403020204" pitchFamily="34" charset="0"/>
              </a:rPr>
              <a:t>aos</a:t>
            </a:r>
            <a:r>
              <a:rPr lang="en-CA" sz="1600" dirty="0">
                <a:latin typeface="Source Sans Pro" panose="020B0503030403020204" pitchFamily="34" charset="0"/>
              </a:rPr>
              <a:t> bens de </a:t>
            </a:r>
            <a:r>
              <a:rPr lang="en-CA" sz="1600" dirty="0" err="1">
                <a:latin typeface="Source Sans Pro" panose="020B0503030403020204" pitchFamily="34" charset="0"/>
              </a:rPr>
              <a:t>consumo</a:t>
            </a:r>
            <a:endParaRPr lang="en-CA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 err="1">
                <a:latin typeface="Source Sans Pro" panose="020B0503030403020204" pitchFamily="34" charset="0"/>
              </a:rPr>
              <a:t>Energia</a:t>
            </a:r>
            <a:r>
              <a:rPr lang="en-CA" sz="1600" dirty="0">
                <a:latin typeface="Source Sans Pro" panose="020B0503030403020204" pitchFamily="34" charset="0"/>
              </a:rPr>
              <a:t> </a:t>
            </a:r>
            <a:r>
              <a:rPr lang="en-CA" sz="1600" dirty="0" err="1">
                <a:latin typeface="Source Sans Pro" panose="020B0503030403020204" pitchFamily="34" charset="0"/>
              </a:rPr>
              <a:t>Limpa</a:t>
            </a:r>
            <a:endParaRPr lang="en-CA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28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Processo dos projetos Enactus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2373012"/>
            <a:ext cx="2760291" cy="1292662"/>
            <a:chOff x="45133" y="2373012"/>
            <a:chExt cx="2760291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288040" y="2834677"/>
              <a:ext cx="1997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rPr>
                <a:t>Análise dos Recursos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33" y="2373012"/>
              <a:ext cx="2760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rPr>
                <a:t>SEE OPPORTUNITY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28907" y="2373012"/>
            <a:ext cx="6422813" cy="1661994"/>
            <a:chOff x="2528907" y="2373012"/>
            <a:chExt cx="6422813" cy="1661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07" y="2564375"/>
              <a:ext cx="1371600" cy="1371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896" y="2564375"/>
              <a:ext cx="1371600" cy="13716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191854" y="2373012"/>
              <a:ext cx="2760291" cy="1305878"/>
              <a:chOff x="45133" y="2373012"/>
              <a:chExt cx="2760291" cy="130587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57200" y="2847893"/>
                <a:ext cx="1828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rgbClr val="FFC222"/>
                    </a:solidFill>
                    <a:latin typeface="Source Sans Pro" panose="020B0503030403020204" pitchFamily="34" charset="0"/>
                  </a:rPr>
                  <a:t>Adoção de Estratégias</a:t>
                </a:r>
                <a:endParaRPr lang="en-US" sz="2400" dirty="0">
                  <a:solidFill>
                    <a:srgbClr val="FFC222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515356"/>
                    </a:solidFill>
                    <a:latin typeface="Source Sans Pro" panose="020B0503030403020204" pitchFamily="34" charset="0"/>
                  </a:rPr>
                  <a:t>TAKE ACTION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91429" y="2373012"/>
              <a:ext cx="2760291" cy="1661994"/>
              <a:chOff x="45133" y="2373012"/>
              <a:chExt cx="2760291" cy="16619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57200" y="2834677"/>
                <a:ext cx="1828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Mensuração dos Resultados</a:t>
                </a:r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ENABLE PROGRESS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39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56" y="230248"/>
            <a:ext cx="8416344" cy="868362"/>
          </a:xfrm>
        </p:spPr>
        <p:txBody>
          <a:bodyPr/>
          <a:lstStyle/>
          <a:p>
            <a:r>
              <a:rPr lang="pt-BR" sz="3200" dirty="0"/>
              <a:t>Entendendo a estratégia de subsistência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79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Como </a:t>
            </a:r>
            <a:r>
              <a:rPr lang="en-US" sz="3600" dirty="0" err="1"/>
              <a:t>utilizar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recursos</a:t>
            </a:r>
            <a:r>
              <a:rPr lang="en-US" sz="3600" dirty="0"/>
              <a:t> para </a:t>
            </a:r>
            <a:r>
              <a:rPr lang="en-US" sz="3600" dirty="0" err="1"/>
              <a:t>obter</a:t>
            </a:r>
            <a:r>
              <a:rPr lang="en-US" sz="3600" dirty="0"/>
              <a:t> o </a:t>
            </a:r>
            <a:r>
              <a:rPr lang="en-US" sz="3600" dirty="0" err="1"/>
              <a:t>resultado</a:t>
            </a:r>
            <a:r>
              <a:rPr lang="en-US" sz="3600" dirty="0"/>
              <a:t> </a:t>
            </a:r>
            <a:r>
              <a:rPr lang="en-US" sz="3600" dirty="0" err="1"/>
              <a:t>desejado</a:t>
            </a:r>
            <a:r>
              <a:rPr lang="en-US" sz="3600" dirty="0"/>
              <a:t>? </a:t>
            </a:r>
          </a:p>
          <a:p>
            <a:pPr marL="0" indent="0">
              <a:buNone/>
            </a:pPr>
            <a:r>
              <a:rPr lang="en-US" sz="3600" dirty="0" err="1">
                <a:solidFill>
                  <a:srgbClr val="FFC222"/>
                </a:solidFill>
              </a:rPr>
              <a:t>Estratégias</a:t>
            </a:r>
            <a:r>
              <a:rPr lang="en-US" sz="3600" dirty="0">
                <a:solidFill>
                  <a:srgbClr val="FFC222"/>
                </a:solidFill>
              </a:rPr>
              <a:t> de </a:t>
            </a:r>
            <a:r>
              <a:rPr lang="en-US" sz="3600" dirty="0" err="1">
                <a:solidFill>
                  <a:srgbClr val="FFC222"/>
                </a:solidFill>
              </a:rPr>
              <a:t>subsistência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escolhas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que</a:t>
            </a:r>
            <a:r>
              <a:rPr lang="en-US" sz="3600" dirty="0">
                <a:solidFill>
                  <a:srgbClr val="515356"/>
                </a:solidFill>
              </a:rPr>
              <a:t> as </a:t>
            </a:r>
            <a:r>
              <a:rPr lang="en-US" sz="3600" dirty="0" err="1">
                <a:solidFill>
                  <a:srgbClr val="515356"/>
                </a:solidFill>
              </a:rPr>
              <a:t>pessoas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fazem</a:t>
            </a:r>
            <a:r>
              <a:rPr lang="en-US" sz="3600" dirty="0">
                <a:solidFill>
                  <a:srgbClr val="515356"/>
                </a:solidFill>
              </a:rPr>
              <a:t> e as </a:t>
            </a:r>
            <a:r>
              <a:rPr lang="en-US" sz="3600" dirty="0" err="1">
                <a:solidFill>
                  <a:srgbClr val="515356"/>
                </a:solidFill>
              </a:rPr>
              <a:t>atividades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que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elas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desenvolvem</a:t>
            </a:r>
            <a:r>
              <a:rPr lang="en-US" sz="3600" dirty="0">
                <a:solidFill>
                  <a:srgbClr val="515356"/>
                </a:solidFill>
              </a:rPr>
              <a:t> para </a:t>
            </a:r>
            <a:r>
              <a:rPr lang="en-US" sz="3600" dirty="0" err="1">
                <a:solidFill>
                  <a:srgbClr val="515356"/>
                </a:solidFill>
              </a:rPr>
              <a:t>alcançar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seus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resultados</a:t>
            </a:r>
            <a:r>
              <a:rPr lang="en-US" sz="3600" dirty="0">
                <a:solidFill>
                  <a:srgbClr val="515356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são</a:t>
            </a:r>
            <a:r>
              <a:rPr lang="en-US" sz="3600" dirty="0"/>
              <a:t> as </a:t>
            </a:r>
            <a:r>
              <a:rPr lang="en-US" sz="3600" dirty="0" err="1"/>
              <a:t>ferramentas</a:t>
            </a:r>
            <a:r>
              <a:rPr lang="en-US" sz="3600" dirty="0"/>
              <a:t> </a:t>
            </a:r>
            <a:r>
              <a:rPr lang="en-US" sz="3600" dirty="0" err="1"/>
              <a:t>utilizadas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adoção</a:t>
            </a:r>
            <a:r>
              <a:rPr lang="en-US" sz="3600" dirty="0"/>
              <a:t> da </a:t>
            </a:r>
            <a:r>
              <a:rPr lang="en-US" sz="3600" dirty="0" err="1"/>
              <a:t>estratégia</a:t>
            </a:r>
            <a:r>
              <a:rPr lang="en-US" sz="3600" dirty="0"/>
              <a:t>. 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14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6053"/>
            <a:ext cx="8229600" cy="4724400"/>
          </a:xfrm>
        </p:spPr>
        <p:txBody>
          <a:bodyPr>
            <a:noAutofit/>
          </a:bodyPr>
          <a:lstStyle/>
          <a:p>
            <a:r>
              <a:rPr lang="en-US" sz="3600" dirty="0"/>
              <a:t>O </a:t>
            </a:r>
            <a:r>
              <a:rPr lang="en-US" sz="3600" dirty="0" err="1"/>
              <a:t>que</a:t>
            </a:r>
            <a:r>
              <a:rPr lang="en-US" sz="3600" dirty="0"/>
              <a:t> as </a:t>
            </a:r>
            <a:r>
              <a:rPr lang="en-US" sz="3600" dirty="0" err="1"/>
              <a:t>pessoas</a:t>
            </a:r>
            <a:r>
              <a:rPr lang="en-US" sz="3600" dirty="0"/>
              <a:t> </a:t>
            </a:r>
            <a:r>
              <a:rPr lang="en-US" sz="3600" dirty="0" err="1"/>
              <a:t>já</a:t>
            </a:r>
            <a:r>
              <a:rPr lang="en-US" sz="3600" dirty="0"/>
              <a:t> </a:t>
            </a:r>
            <a:r>
              <a:rPr lang="en-US" sz="3600" dirty="0" err="1"/>
              <a:t>estão</a:t>
            </a:r>
            <a:r>
              <a:rPr lang="en-US" sz="3600" dirty="0"/>
              <a:t> </a:t>
            </a:r>
            <a:r>
              <a:rPr lang="en-US" sz="3600" dirty="0" err="1"/>
              <a:t>fazendo</a:t>
            </a:r>
            <a:r>
              <a:rPr lang="en-US" sz="3600" dirty="0"/>
              <a:t>?</a:t>
            </a:r>
          </a:p>
          <a:p>
            <a:r>
              <a:rPr lang="en-US" sz="3600" dirty="0"/>
              <a:t> </a:t>
            </a:r>
            <a:r>
              <a:rPr lang="pt-BR" sz="3600" dirty="0"/>
              <a:t>Como ter uma </a:t>
            </a:r>
            <a:r>
              <a:rPr lang="pt-BR" sz="3600" dirty="0">
                <a:solidFill>
                  <a:srgbClr val="FFC222"/>
                </a:solidFill>
              </a:rPr>
              <a:t>abordagem empreendedora </a:t>
            </a:r>
            <a:r>
              <a:rPr lang="pt-BR" sz="3600" dirty="0"/>
              <a:t>para melhorar o que já está sendo feito? </a:t>
            </a:r>
          </a:p>
          <a:p>
            <a:r>
              <a:rPr lang="pt-BR" sz="3600" dirty="0"/>
              <a:t>A estratégia de subsistência é a chave para o </a:t>
            </a:r>
            <a:r>
              <a:rPr lang="pt-BR" sz="3600" dirty="0">
                <a:solidFill>
                  <a:srgbClr val="FFC222"/>
                </a:solidFill>
              </a:rPr>
              <a:t>empoderamento.</a:t>
            </a:r>
            <a:endParaRPr lang="en-US" sz="1200" dirty="0">
              <a:solidFill>
                <a:srgbClr val="FFC222"/>
              </a:solidFill>
            </a:endParaRP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0456" y="230248"/>
            <a:ext cx="8416344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lnSpc>
                <a:spcPts val="2625"/>
              </a:lnSpc>
              <a:spcBef>
                <a:spcPct val="0"/>
              </a:spcBef>
              <a:buNone/>
              <a:defRPr sz="2250" b="1" kern="1200" cap="all" spc="-75" baseline="0">
                <a:solidFill>
                  <a:schemeClr val="tx1"/>
                </a:solidFill>
                <a:latin typeface="Source Sans Pro Black" pitchFamily="34" charset="0"/>
                <a:ea typeface="+mj-ea"/>
                <a:cs typeface="+mj-cs"/>
              </a:defRPr>
            </a:lvl1pPr>
          </a:lstStyle>
          <a:p>
            <a:r>
              <a:rPr lang="pt-BR" sz="3200"/>
              <a:t>Entendendo a estratégia de subsistência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002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Processo dos projetos Enactus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2373012"/>
            <a:ext cx="2760291" cy="1292662"/>
            <a:chOff x="45133" y="2373012"/>
            <a:chExt cx="2760291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288040" y="2834677"/>
              <a:ext cx="1997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rPr>
                <a:t>Análise dos Recursos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33" y="2373012"/>
              <a:ext cx="2760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rPr>
                <a:t>SEE OPPORTUNITY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28907" y="2373012"/>
            <a:ext cx="6422813" cy="1661994"/>
            <a:chOff x="2528907" y="2373012"/>
            <a:chExt cx="6422813" cy="16619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07" y="2564375"/>
              <a:ext cx="1371600" cy="1371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896" y="2564375"/>
              <a:ext cx="1371600" cy="13716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191854" y="2373012"/>
              <a:ext cx="2760291" cy="1305878"/>
              <a:chOff x="45133" y="2373012"/>
              <a:chExt cx="2760291" cy="130587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57200" y="2847893"/>
                <a:ext cx="1828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Adoção de Estratégias</a:t>
                </a:r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Source Sans Pro" panose="020B0503030403020204" pitchFamily="34" charset="0"/>
                  </a:rPr>
                  <a:t>TAKE ACTION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191429" y="2373012"/>
              <a:ext cx="2760291" cy="1661994"/>
              <a:chOff x="45133" y="2373012"/>
              <a:chExt cx="2760291" cy="166199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57200" y="2834677"/>
                <a:ext cx="1828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rgbClr val="FFC222"/>
                    </a:solidFill>
                    <a:latin typeface="Source Sans Pro" panose="020B0503030403020204" pitchFamily="34" charset="0"/>
                  </a:rPr>
                  <a:t>Definiç	ão dos Resultados</a:t>
                </a:r>
                <a:endParaRPr lang="en-US" sz="2400" dirty="0">
                  <a:solidFill>
                    <a:srgbClr val="FFC222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133" y="2373012"/>
                <a:ext cx="2760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515356"/>
                    </a:solidFill>
                    <a:latin typeface="Source Sans Pro" panose="020B0503030403020204" pitchFamily="34" charset="0"/>
                  </a:rPr>
                  <a:t>ENABLE PROGRESS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393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Entendendo os resultados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68331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estão</a:t>
            </a:r>
            <a:r>
              <a:rPr lang="en-US" sz="2400" dirty="0"/>
              <a:t> </a:t>
            </a:r>
            <a:r>
              <a:rPr lang="en-US" sz="2400" dirty="0" err="1"/>
              <a:t>diretamente</a:t>
            </a:r>
            <a:r>
              <a:rPr lang="en-US" sz="2400" dirty="0"/>
              <a:t> </a:t>
            </a:r>
            <a:r>
              <a:rPr lang="en-US" sz="2400" dirty="0" err="1"/>
              <a:t>ligados</a:t>
            </a:r>
            <a:r>
              <a:rPr lang="en-US" sz="2400" dirty="0"/>
              <a:t> </a:t>
            </a:r>
            <a:r>
              <a:rPr lang="en-US" sz="2400" dirty="0" err="1"/>
              <a:t>às</a:t>
            </a:r>
            <a:r>
              <a:rPr lang="en-US" sz="2400" dirty="0"/>
              <a:t> </a:t>
            </a:r>
            <a:r>
              <a:rPr lang="en-US" sz="2400" dirty="0" err="1"/>
              <a:t>categorias</a:t>
            </a:r>
            <a:r>
              <a:rPr lang="en-US" sz="2400" dirty="0"/>
              <a:t> dos </a:t>
            </a:r>
            <a:r>
              <a:rPr lang="en-US" sz="2400" dirty="0" err="1"/>
              <a:t>recursos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desejáveis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222"/>
                </a:solidFill>
              </a:rPr>
              <a:t>devem</a:t>
            </a:r>
            <a:r>
              <a:rPr lang="en-US" sz="2400" dirty="0">
                <a:solidFill>
                  <a:srgbClr val="FFC222"/>
                </a:solidFill>
              </a:rPr>
              <a:t> </a:t>
            </a:r>
            <a:r>
              <a:rPr lang="en-US" sz="2400" dirty="0" err="1">
                <a:solidFill>
                  <a:srgbClr val="FFC222"/>
                </a:solidFill>
              </a:rPr>
              <a:t>ser</a:t>
            </a:r>
            <a:r>
              <a:rPr lang="en-US" sz="2400" dirty="0">
                <a:solidFill>
                  <a:srgbClr val="FFC222"/>
                </a:solidFill>
              </a:rPr>
              <a:t> </a:t>
            </a:r>
            <a:r>
              <a:rPr lang="en-US" sz="2400" dirty="0" err="1">
                <a:solidFill>
                  <a:srgbClr val="FFC222"/>
                </a:solidFill>
              </a:rPr>
              <a:t>identificados</a:t>
            </a:r>
            <a:r>
              <a:rPr lang="en-US" sz="2400" dirty="0">
                <a:solidFill>
                  <a:srgbClr val="FFC222"/>
                </a:solidFill>
              </a:rPr>
              <a:t> </a:t>
            </a:r>
            <a:r>
              <a:rPr lang="en-US" sz="2400" dirty="0" err="1">
                <a:solidFill>
                  <a:srgbClr val="FFC222"/>
                </a:solidFill>
              </a:rPr>
              <a:t>pelo</a:t>
            </a:r>
            <a:r>
              <a:rPr lang="en-US" sz="2400" dirty="0">
                <a:solidFill>
                  <a:srgbClr val="FFC222"/>
                </a:solidFill>
              </a:rPr>
              <a:t> </a:t>
            </a:r>
            <a:r>
              <a:rPr lang="en-US" sz="2400" dirty="0" err="1">
                <a:solidFill>
                  <a:srgbClr val="FFC222"/>
                </a:solidFill>
              </a:rPr>
              <a:t>público-alvo</a:t>
            </a:r>
            <a:r>
              <a:rPr lang="en-US" sz="2400" dirty="0">
                <a:solidFill>
                  <a:srgbClr val="FFC222"/>
                </a:solidFill>
              </a:rPr>
              <a:t> </a:t>
            </a:r>
            <a:r>
              <a:rPr lang="en-US" sz="2400" dirty="0"/>
              <a:t>para </a:t>
            </a:r>
            <a:r>
              <a:rPr lang="en-US" sz="2400" dirty="0" err="1"/>
              <a:t>garantir</a:t>
            </a:r>
            <a:r>
              <a:rPr lang="en-US" sz="2400" dirty="0"/>
              <a:t> a </a:t>
            </a:r>
            <a:r>
              <a:rPr lang="en-US" sz="2400" dirty="0" err="1"/>
              <a:t>sustentabilidade</a:t>
            </a:r>
            <a:r>
              <a:rPr lang="en-US" sz="2400" dirty="0"/>
              <a:t>.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desejados</a:t>
            </a:r>
            <a:r>
              <a:rPr lang="en-US" sz="2400" dirty="0"/>
              <a:t> </a:t>
            </a:r>
            <a:r>
              <a:rPr lang="en-US" sz="2400" dirty="0" err="1"/>
              <a:t>deverão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encarados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Time </a:t>
            </a:r>
            <a:r>
              <a:rPr lang="en-US" sz="2400" dirty="0" err="1"/>
              <a:t>como</a:t>
            </a:r>
            <a:r>
              <a:rPr lang="en-US" sz="2400" dirty="0"/>
              <a:t> as </a:t>
            </a:r>
            <a:r>
              <a:rPr lang="en-US" sz="2400" dirty="0" err="1"/>
              <a:t>principais</a:t>
            </a:r>
            <a:r>
              <a:rPr lang="en-US" sz="2400" dirty="0"/>
              <a:t> </a:t>
            </a:r>
            <a:r>
              <a:rPr lang="en-US" sz="2400" dirty="0" err="1"/>
              <a:t>metas</a:t>
            </a:r>
            <a:r>
              <a:rPr lang="en-US" sz="2400" dirty="0"/>
              <a:t> do </a:t>
            </a:r>
            <a:r>
              <a:rPr lang="en-US" sz="2400" dirty="0" err="1"/>
              <a:t>projeto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Lembre</a:t>
            </a:r>
            <a:r>
              <a:rPr lang="en-US" sz="2400" b="1" dirty="0"/>
              <a:t>-se: </a:t>
            </a:r>
            <a:r>
              <a:rPr lang="en-US" sz="2400" dirty="0"/>
              <a:t>A </a:t>
            </a:r>
            <a:r>
              <a:rPr lang="en-US" sz="2400" dirty="0" err="1"/>
              <a:t>melhoria</a:t>
            </a:r>
            <a:r>
              <a:rPr lang="en-US" sz="2400" dirty="0"/>
              <a:t> de um </a:t>
            </a:r>
            <a:r>
              <a:rPr lang="en-US" sz="2400" dirty="0" err="1"/>
              <a:t>recurso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pt-BR" sz="2400" dirty="0"/>
              <a:t>impacto positivo ou negativo em outros recursos.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de necessidades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4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3437065"/>
            <a:ext cx="1828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Geração de emprego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Desenvolvimento de habilidades para geração de renda.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Tornar-se empreendedor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Aumento de renda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49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23183" y="1434436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Destinação adequada do lixo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Preservar a biodiversidade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Uso</a:t>
            </a:r>
            <a:r>
              <a:rPr lang="en-US" sz="1600" dirty="0">
                <a:latin typeface="Source Sans Pro" panose="020B0503030403020204" pitchFamily="34" charset="0"/>
              </a:rPr>
              <a:t> dos </a:t>
            </a:r>
            <a:r>
              <a:rPr lang="en-US" sz="1600" dirty="0" err="1">
                <a:latin typeface="Source Sans Pro" panose="020B0503030403020204" pitchFamily="34" charset="0"/>
              </a:rPr>
              <a:t>recursos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r>
              <a:rPr lang="en-US" sz="1600" dirty="0" err="1">
                <a:latin typeface="Source Sans Pro" panose="020B0503030403020204" pitchFamily="34" charset="0"/>
              </a:rPr>
              <a:t>naturais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7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66146" y="3437065"/>
            <a:ext cx="182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Aumentar a confiança entre os membros da comunidade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Expandir</a:t>
            </a:r>
            <a:r>
              <a:rPr lang="en-US" sz="1600" dirty="0">
                <a:latin typeface="Source Sans Pro" panose="020B0503030403020204" pitchFamily="34" charset="0"/>
              </a:rPr>
              <a:t> as </a:t>
            </a:r>
            <a:r>
              <a:rPr lang="en-US" sz="1600" dirty="0" err="1">
                <a:latin typeface="Source Sans Pro" panose="020B0503030403020204" pitchFamily="34" charset="0"/>
              </a:rPr>
              <a:t>relações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Aumentar o engajamento nas atividades comunitárias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18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498815" y="1663128"/>
            <a:ext cx="1816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Aprender uma nova habilidade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Adquirir conhecimento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Capacitação profissional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54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" y="1434250"/>
            <a:ext cx="1828800" cy="1828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5694" y="466945"/>
            <a:ext cx="4229964" cy="479822"/>
            <a:chOff x="-5694" y="466945"/>
            <a:chExt cx="4229964" cy="479822"/>
          </a:xfrm>
        </p:grpSpPr>
        <p:sp>
          <p:nvSpPr>
            <p:cNvPr id="5" name="Rectangle 4"/>
            <p:cNvSpPr/>
            <p:nvPr/>
          </p:nvSpPr>
          <p:spPr>
            <a:xfrm>
              <a:off x="0" y="481903"/>
              <a:ext cx="3902299" cy="380235"/>
            </a:xfrm>
            <a:prstGeom prst="rect">
              <a:avLst/>
            </a:prstGeom>
            <a:solidFill>
              <a:srgbClr val="FFC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Source Sans Pro" panose="020B0503030403020204" pitchFamily="34" charset="0"/>
              </a:endParaRPr>
            </a:p>
          </p:txBody>
        </p:sp>
        <p:sp>
          <p:nvSpPr>
            <p:cNvPr id="4" name="Title 1"/>
            <p:cNvSpPr txBox="1">
              <a:spLocks/>
            </p:cNvSpPr>
            <p:nvPr/>
          </p:nvSpPr>
          <p:spPr>
            <a:xfrm>
              <a:off x="-5694" y="466945"/>
              <a:ext cx="4229964" cy="47982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2400" spc="-75" dirty="0">
                  <a:solidFill>
                    <a:srgbClr val="515356"/>
                  </a:solidFill>
                  <a:latin typeface="Source Sans Pro Black"/>
                  <a:cs typeface="Source Sans Pro Black"/>
                </a:rPr>
                <a:t>CATEGORIAS DE RESULTADOS</a:t>
              </a:r>
              <a:endParaRPr lang="en-US" sz="2400" spc="-75" dirty="0">
                <a:solidFill>
                  <a:srgbClr val="515356"/>
                </a:solidFill>
                <a:latin typeface="Source Sans Pro Black"/>
                <a:cs typeface="Source Sans Pro Black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1971" y="306549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FINANCEIRO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28800" y="3447716"/>
            <a:ext cx="1828800" cy="2241677"/>
            <a:chOff x="1844900" y="3059187"/>
            <a:chExt cx="1828800" cy="22416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900" y="3472064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93440" y="3059187"/>
              <a:ext cx="1350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AMBIENTAL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57600" y="1434250"/>
            <a:ext cx="1828800" cy="1994269"/>
            <a:chOff x="3657600" y="1434250"/>
            <a:chExt cx="1828800" cy="19942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434250"/>
              <a:ext cx="1828800" cy="1828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10174" y="305918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SOCIAL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86399" y="3428519"/>
            <a:ext cx="1828800" cy="2222480"/>
            <a:chOff x="5493923" y="3078384"/>
            <a:chExt cx="1828800" cy="22224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923" y="3472064"/>
              <a:ext cx="1828800" cy="18288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932395" y="3078384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Source Sans Pro" panose="020B0503030403020204" pitchFamily="34" charset="0"/>
                </a:rPr>
                <a:t>HUMANO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71664" y="1439400"/>
            <a:ext cx="1828800" cy="1989119"/>
            <a:chOff x="7271664" y="1439400"/>
            <a:chExt cx="1828800" cy="19891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664" y="1439400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98659" y="3059187"/>
              <a:ext cx="85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latin typeface="Source Sans Pro" panose="020B0503030403020204" pitchFamily="34" charset="0"/>
                </a:rPr>
                <a:t>FÍSICO</a:t>
              </a:r>
              <a:endParaRPr lang="en-US" b="1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34969" y="3439170"/>
            <a:ext cx="1816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Source Sans Pro" panose="020B0503030403020204" pitchFamily="34" charset="0"/>
              </a:rPr>
              <a:t>Melhorar infraestrutura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Acesso</a:t>
            </a:r>
            <a:r>
              <a:rPr lang="en-US" sz="1600" dirty="0">
                <a:latin typeface="Source Sans Pro" panose="020B0503030403020204" pitchFamily="34" charset="0"/>
              </a:rPr>
              <a:t> à </a:t>
            </a:r>
            <a:r>
              <a:rPr lang="en-US" sz="1600" dirty="0" err="1">
                <a:latin typeface="Source Sans Pro" panose="020B0503030403020204" pitchFamily="34" charset="0"/>
              </a:rPr>
              <a:t>moradia</a:t>
            </a:r>
            <a:r>
              <a:rPr lang="en-US" sz="1600" dirty="0">
                <a:latin typeface="Source Sans Pro" panose="020B0503030403020204" pitchFamily="34" charset="0"/>
              </a:rPr>
              <a:t> e/</a:t>
            </a:r>
            <a:r>
              <a:rPr lang="en-US" sz="1600" dirty="0" err="1">
                <a:latin typeface="Source Sans Pro" panose="020B0503030403020204" pitchFamily="34" charset="0"/>
              </a:rPr>
              <a:t>ou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r>
              <a:rPr lang="en-US" sz="1600" dirty="0" err="1">
                <a:latin typeface="Source Sans Pro" panose="020B0503030403020204" pitchFamily="34" charset="0"/>
              </a:rPr>
              <a:t>transporte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Source Sans Pro" panose="020B0503030403020204" pitchFamily="34" charset="0"/>
              </a:rPr>
              <a:t>Novas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r>
              <a:rPr lang="en-US" sz="1600" dirty="0" err="1">
                <a:latin typeface="Source Sans Pro" panose="020B0503030403020204" pitchFamily="34" charset="0"/>
              </a:rPr>
              <a:t>fontes</a:t>
            </a:r>
            <a:r>
              <a:rPr lang="en-US" sz="1600" dirty="0">
                <a:latin typeface="Source Sans Pro" panose="020B0503030403020204" pitchFamily="34" charset="0"/>
              </a:rPr>
              <a:t> de </a:t>
            </a:r>
            <a:r>
              <a:rPr lang="en-US" sz="1600" dirty="0" err="1">
                <a:latin typeface="Source Sans Pro" panose="020B0503030403020204" pitchFamily="34" charset="0"/>
              </a:rPr>
              <a:t>energia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93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Para </a:t>
            </a:r>
            <a:r>
              <a:rPr lang="en-US" sz="3200" dirty="0" err="1"/>
              <a:t>recordar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7855"/>
            <a:ext cx="8229600" cy="4724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dirty="0" err="1">
                <a:solidFill>
                  <a:srgbClr val="FFC222"/>
                </a:solidFill>
              </a:rPr>
              <a:t>Ter</a:t>
            </a:r>
            <a:r>
              <a:rPr lang="en-US" sz="3600" dirty="0">
                <a:solidFill>
                  <a:srgbClr val="FFC222"/>
                </a:solidFill>
              </a:rPr>
              <a:t> o </a:t>
            </a:r>
            <a:r>
              <a:rPr lang="en-US" sz="3600" dirty="0" err="1">
                <a:solidFill>
                  <a:srgbClr val="FFC222"/>
                </a:solidFill>
              </a:rPr>
              <a:t>engajamento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>
                <a:solidFill>
                  <a:srgbClr val="515356"/>
                </a:solidFill>
              </a:rPr>
              <a:t> do </a:t>
            </a:r>
            <a:r>
              <a:rPr lang="en-US" sz="3600" dirty="0" err="1">
                <a:solidFill>
                  <a:srgbClr val="515356"/>
                </a:solidFill>
              </a:rPr>
              <a:t>público-alvo</a:t>
            </a:r>
            <a:r>
              <a:rPr lang="en-US" sz="3600" dirty="0">
                <a:solidFill>
                  <a:srgbClr val="515356"/>
                </a:solidFill>
              </a:rPr>
              <a:t> é crucial </a:t>
            </a:r>
            <a:r>
              <a:rPr lang="en-US" sz="3600" dirty="0" err="1">
                <a:solidFill>
                  <a:srgbClr val="515356"/>
                </a:solidFill>
              </a:rPr>
              <a:t>em</a:t>
            </a:r>
            <a:r>
              <a:rPr lang="en-US" sz="3600" dirty="0">
                <a:solidFill>
                  <a:srgbClr val="515356"/>
                </a:solidFill>
              </a:rPr>
              <a:t> TODOS </a:t>
            </a:r>
            <a:r>
              <a:rPr lang="en-US" sz="3600" dirty="0" err="1">
                <a:solidFill>
                  <a:srgbClr val="515356"/>
                </a:solidFill>
              </a:rPr>
              <a:t>os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estágios</a:t>
            </a:r>
            <a:r>
              <a:rPr lang="en-US" sz="3600" dirty="0">
                <a:solidFill>
                  <a:srgbClr val="515356"/>
                </a:solidFill>
              </a:rPr>
              <a:t> do </a:t>
            </a:r>
            <a:r>
              <a:rPr lang="en-US" sz="3600" dirty="0" err="1">
                <a:solidFill>
                  <a:srgbClr val="515356"/>
                </a:solidFill>
              </a:rPr>
              <a:t>projeto</a:t>
            </a:r>
            <a:r>
              <a:rPr lang="en-US" sz="3600" dirty="0">
                <a:solidFill>
                  <a:srgbClr val="515356"/>
                </a:solidFill>
              </a:rPr>
              <a:t>.  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rgbClr val="51535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515356"/>
                </a:solidFill>
              </a:rPr>
              <a:t>  </a:t>
            </a:r>
            <a:br>
              <a:rPr lang="en-US" sz="3600" dirty="0">
                <a:solidFill>
                  <a:srgbClr val="515356"/>
                </a:solidFill>
              </a:rPr>
            </a:br>
            <a:r>
              <a:rPr lang="en-US" sz="3600" dirty="0">
                <a:solidFill>
                  <a:srgbClr val="515356"/>
                </a:solidFill>
              </a:rPr>
              <a:t>O </a:t>
            </a:r>
            <a:r>
              <a:rPr lang="en-US" sz="3600" dirty="0" err="1">
                <a:solidFill>
                  <a:srgbClr val="515356"/>
                </a:solidFill>
              </a:rPr>
              <a:t>envolvimento</a:t>
            </a:r>
            <a:r>
              <a:rPr lang="en-US" sz="3600" dirty="0">
                <a:solidFill>
                  <a:srgbClr val="515356"/>
                </a:solidFill>
              </a:rPr>
              <a:t> dos </a:t>
            </a:r>
            <a:r>
              <a:rPr lang="en-US" sz="3600" dirty="0" err="1">
                <a:solidFill>
                  <a:srgbClr val="515356"/>
                </a:solidFill>
              </a:rPr>
              <a:t>membros</a:t>
            </a:r>
            <a:r>
              <a:rPr lang="en-US" sz="3600" dirty="0">
                <a:solidFill>
                  <a:srgbClr val="515356"/>
                </a:solidFill>
              </a:rPr>
              <a:t> do Time e da </a:t>
            </a:r>
            <a:r>
              <a:rPr lang="en-US" sz="3600" dirty="0" err="1">
                <a:solidFill>
                  <a:srgbClr val="515356"/>
                </a:solidFill>
              </a:rPr>
              <a:t>comunidade</a:t>
            </a:r>
            <a:r>
              <a:rPr lang="en-US" sz="3600" dirty="0">
                <a:solidFill>
                  <a:srgbClr val="515356"/>
                </a:solidFill>
              </a:rPr>
              <a:t>  </a:t>
            </a:r>
            <a:r>
              <a:rPr lang="en-US" sz="3600" dirty="0" err="1">
                <a:solidFill>
                  <a:srgbClr val="515356"/>
                </a:solidFill>
              </a:rPr>
              <a:t>garante</a:t>
            </a:r>
            <a:r>
              <a:rPr lang="en-US" sz="3600" dirty="0">
                <a:solidFill>
                  <a:srgbClr val="515356"/>
                </a:solidFill>
              </a:rPr>
              <a:t> o </a:t>
            </a:r>
            <a:r>
              <a:rPr lang="en-US" sz="3600" dirty="0" err="1">
                <a:solidFill>
                  <a:srgbClr val="515356"/>
                </a:solidFill>
              </a:rPr>
              <a:t>entendimento</a:t>
            </a:r>
            <a:r>
              <a:rPr lang="en-US" sz="3600" dirty="0">
                <a:solidFill>
                  <a:srgbClr val="515356"/>
                </a:solidFill>
              </a:rPr>
              <a:t> do </a:t>
            </a:r>
            <a:r>
              <a:rPr lang="en-US" sz="3600" dirty="0" err="1">
                <a:solidFill>
                  <a:srgbClr val="515356"/>
                </a:solidFill>
              </a:rPr>
              <a:t>propósito</a:t>
            </a:r>
            <a:r>
              <a:rPr lang="en-US" sz="3600" dirty="0">
                <a:solidFill>
                  <a:srgbClr val="515356"/>
                </a:solidFill>
              </a:rPr>
              <a:t> do </a:t>
            </a:r>
            <a:r>
              <a:rPr lang="en-US" sz="3600" dirty="0" err="1">
                <a:solidFill>
                  <a:srgbClr val="515356"/>
                </a:solidFill>
              </a:rPr>
              <a:t>projeto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que</a:t>
            </a:r>
            <a:r>
              <a:rPr lang="en-US" sz="3600" dirty="0">
                <a:solidFill>
                  <a:srgbClr val="515356"/>
                </a:solidFill>
              </a:rPr>
              <a:t>, </a:t>
            </a:r>
            <a:r>
              <a:rPr lang="en-US" sz="3600" dirty="0" err="1">
                <a:solidFill>
                  <a:srgbClr val="515356"/>
                </a:solidFill>
              </a:rPr>
              <a:t>por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sua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vez</a:t>
            </a:r>
            <a:r>
              <a:rPr lang="en-US" sz="3600" dirty="0">
                <a:solidFill>
                  <a:srgbClr val="515356"/>
                </a:solidFill>
              </a:rPr>
              <a:t>, </a:t>
            </a:r>
            <a:r>
              <a:rPr lang="en-US" sz="3600" dirty="0" err="1">
                <a:solidFill>
                  <a:srgbClr val="515356"/>
                </a:solidFill>
              </a:rPr>
              <a:t>garante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sua</a:t>
            </a:r>
            <a:r>
              <a:rPr lang="en-US" sz="3600" dirty="0">
                <a:solidFill>
                  <a:srgbClr val="515356"/>
                </a:solidFill>
              </a:rPr>
              <a:t> </a:t>
            </a:r>
            <a:r>
              <a:rPr lang="en-US" sz="3600" dirty="0" err="1">
                <a:solidFill>
                  <a:srgbClr val="515356"/>
                </a:solidFill>
              </a:rPr>
              <a:t>sustentabilidade</a:t>
            </a:r>
            <a:r>
              <a:rPr lang="en-US" sz="3600" dirty="0">
                <a:solidFill>
                  <a:srgbClr val="515356"/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rgbClr val="51535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rgbClr val="51535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rgbClr val="51535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5153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Para </a:t>
            </a:r>
            <a:r>
              <a:rPr lang="en-US" sz="3200" dirty="0" err="1"/>
              <a:t>recordar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610"/>
            <a:ext cx="8229600" cy="4724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51535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15356"/>
                </a:solidFill>
              </a:rPr>
              <a:t>O time </a:t>
            </a:r>
            <a:r>
              <a:rPr lang="en-US" dirty="0" err="1">
                <a:solidFill>
                  <a:srgbClr val="515356"/>
                </a:solidFill>
              </a:rPr>
              <a:t>não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deve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presumir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que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compreende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completamente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os</a:t>
            </a:r>
            <a:r>
              <a:rPr lang="en-US" dirty="0">
                <a:solidFill>
                  <a:srgbClr val="515356"/>
                </a:solidFill>
              </a:rPr>
              <a:t> </a:t>
            </a:r>
            <a:r>
              <a:rPr lang="en-US" dirty="0" err="1">
                <a:solidFill>
                  <a:srgbClr val="515356"/>
                </a:solidFill>
              </a:rPr>
              <a:t>beneficiados</a:t>
            </a:r>
            <a:r>
              <a:rPr lang="en-US" dirty="0">
                <a:solidFill>
                  <a:srgbClr val="515356"/>
                </a:solidFill>
              </a:rPr>
              <a:t>. </a:t>
            </a:r>
            <a:r>
              <a:rPr lang="en-US" dirty="0" err="1">
                <a:solidFill>
                  <a:srgbClr val="FFC222"/>
                </a:solidFill>
              </a:rPr>
              <a:t>Estejam</a:t>
            </a:r>
            <a:r>
              <a:rPr lang="en-US" dirty="0">
                <a:solidFill>
                  <a:srgbClr val="FFC222"/>
                </a:solidFill>
              </a:rPr>
              <a:t> </a:t>
            </a:r>
            <a:r>
              <a:rPr lang="en-US" dirty="0" err="1">
                <a:solidFill>
                  <a:srgbClr val="FFC222"/>
                </a:solidFill>
              </a:rPr>
              <a:t>sempre</a:t>
            </a:r>
            <a:r>
              <a:rPr lang="en-US" dirty="0">
                <a:solidFill>
                  <a:srgbClr val="FFC222"/>
                </a:solidFill>
              </a:rPr>
              <a:t> </a:t>
            </a:r>
            <a:r>
              <a:rPr lang="en-US" dirty="0" err="1">
                <a:solidFill>
                  <a:srgbClr val="FFC222"/>
                </a:solidFill>
              </a:rPr>
              <a:t>preparados</a:t>
            </a:r>
            <a:r>
              <a:rPr lang="en-US" dirty="0">
                <a:solidFill>
                  <a:srgbClr val="FFC222"/>
                </a:solidFill>
              </a:rPr>
              <a:t> para </a:t>
            </a:r>
            <a:r>
              <a:rPr lang="en-US" dirty="0" err="1">
                <a:solidFill>
                  <a:srgbClr val="FFC222"/>
                </a:solidFill>
              </a:rPr>
              <a:t>ouvir</a:t>
            </a:r>
            <a:r>
              <a:rPr lang="en-US" dirty="0">
                <a:solidFill>
                  <a:srgbClr val="FFC222"/>
                </a:solidFill>
              </a:rPr>
              <a:t> e </a:t>
            </a:r>
            <a:r>
              <a:rPr lang="en-US" dirty="0" err="1">
                <a:solidFill>
                  <a:srgbClr val="FFC222"/>
                </a:solidFill>
              </a:rPr>
              <a:t>aprender</a:t>
            </a:r>
            <a:r>
              <a:rPr lang="en-US" dirty="0">
                <a:solidFill>
                  <a:srgbClr val="FFC222"/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FFC22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FFC22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dirty="0">
                <a:solidFill>
                  <a:srgbClr val="515356"/>
                </a:solidFill>
              </a:rPr>
              <a:t>Certifique-se de considerar qualquer possível conflito ou resultados negativos que podem resultar de seu projeto</a:t>
            </a: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rgbClr val="51535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rgbClr val="51535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5153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8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600200"/>
            <a:ext cx="7620000" cy="4525963"/>
          </a:xfrm>
        </p:spPr>
        <p:txBody>
          <a:bodyPr/>
          <a:lstStyle/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98909"/>
              </p:ext>
            </p:extLst>
          </p:nvPr>
        </p:nvGraphicFramePr>
        <p:xfrm>
          <a:off x="1447800" y="2286000"/>
          <a:ext cx="8280920" cy="3218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0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39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608400">
                        <a:lnSpc>
                          <a:spcPct val="92000"/>
                        </a:lnSpc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55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r>
                        <a:rPr lang="en-GB" sz="2000" b="1" u="sng" dirty="0"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Paula</a:t>
                      </a:r>
                      <a:r>
                        <a:rPr lang="en-GB" sz="2000" b="1" u="sng" baseline="0" dirty="0"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 Parra</a:t>
                      </a:r>
                      <a:endParaRPr lang="en-GB" sz="2000" b="1" u="sng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itchFamily="-106" charset="0"/>
                        <a:ea typeface="MS Gothic" pitchFamily="49" charset="-128"/>
                        <a:cs typeface="+mn-cs"/>
                      </a:endParaRPr>
                    </a:p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r>
                        <a:rPr lang="en-GB" sz="2000" dirty="0" err="1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Gerente</a:t>
                      </a:r>
                      <a:r>
                        <a:rPr lang="en-GB" sz="2000" baseline="0" dirty="0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 de </a:t>
                      </a:r>
                      <a:r>
                        <a:rPr lang="en-GB" sz="2000" baseline="0" dirty="0" err="1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Programa</a:t>
                      </a:r>
                      <a:endParaRPr lang="en-GB" sz="2000" dirty="0">
                        <a:latin typeface="Calibri" pitchFamily="-106" charset="0"/>
                        <a:ea typeface="MS Gothic" pitchFamily="49" charset="-128"/>
                        <a:cs typeface="+mn-cs"/>
                      </a:endParaRPr>
                    </a:p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r>
                        <a:rPr lang="en-GB" sz="2000" dirty="0" err="1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Enactus</a:t>
                      </a:r>
                      <a:r>
                        <a:rPr lang="en-GB" sz="2000" dirty="0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 Brasil</a:t>
                      </a:r>
                    </a:p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r>
                        <a:rPr lang="en-GB" sz="2000" dirty="0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+55</a:t>
                      </a:r>
                      <a:r>
                        <a:rPr lang="en-GB" sz="2000" baseline="0" dirty="0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 11 94226-5995</a:t>
                      </a:r>
                      <a:endParaRPr lang="en-GB" sz="2000" dirty="0">
                        <a:latin typeface="Calibri" pitchFamily="-106" charset="0"/>
                        <a:ea typeface="MS Gothic" pitchFamily="49" charset="-128"/>
                        <a:cs typeface="+mn-cs"/>
                      </a:endParaRPr>
                    </a:p>
                    <a:p>
                      <a:pPr marL="606425" indent="-606425" algn="ctr" defTabSz="449263" fontAlgn="auto">
                        <a:lnSpc>
                          <a:spcPct val="92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606425" algn="l"/>
                          <a:tab pos="1054100" algn="l"/>
                          <a:tab pos="1503363" algn="l"/>
                          <a:tab pos="1952625" algn="l"/>
                          <a:tab pos="2401888" algn="l"/>
                          <a:tab pos="2851150" algn="l"/>
                          <a:tab pos="3300413" algn="l"/>
                          <a:tab pos="3749675" algn="l"/>
                          <a:tab pos="4198938" algn="l"/>
                          <a:tab pos="4648200" algn="l"/>
                          <a:tab pos="5097463" algn="l"/>
                          <a:tab pos="5546725" algn="l"/>
                          <a:tab pos="5995988" algn="l"/>
                          <a:tab pos="6445250" algn="l"/>
                          <a:tab pos="6894513" algn="l"/>
                          <a:tab pos="7343775" algn="l"/>
                          <a:tab pos="7793038" algn="l"/>
                          <a:tab pos="8242300" algn="l"/>
                          <a:tab pos="8691563" algn="l"/>
                          <a:tab pos="9140825" algn="l"/>
                          <a:tab pos="9590088" algn="l"/>
                        </a:tabLst>
                        <a:defRPr/>
                      </a:pPr>
                      <a:r>
                        <a:rPr lang="en-GB" sz="2000" b="1" dirty="0">
                          <a:latin typeface="Calibri" pitchFamily="-106" charset="0"/>
                          <a:ea typeface="MS Gothic" pitchFamily="49" charset="-128"/>
                          <a:cs typeface="+mn-cs"/>
                        </a:rPr>
                        <a:t>poliveira@enactus.org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4724400" y="585056"/>
            <a:ext cx="3923928" cy="128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kern="0" dirty="0">
                <a:latin typeface="+mj-lt"/>
                <a:ea typeface="+mj-ea"/>
              </a:rPr>
              <a:t>                                              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itchFamily="34" charset="0"/>
                <a:ea typeface="+mj-ea"/>
                <a:cs typeface="+mj-cs"/>
              </a:rPr>
              <a:t>Obrigada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22540" name="CaixaDeTexto 8"/>
          <p:cNvSpPr txBox="1">
            <a:spLocks noChangeArrowheads="1"/>
          </p:cNvSpPr>
          <p:nvPr/>
        </p:nvSpPr>
        <p:spPr bwMode="auto">
          <a:xfrm>
            <a:off x="5181600" y="6477000"/>
            <a:ext cx="3733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TradeGothic" pitchFamily="34" charset="0"/>
              </a:rPr>
              <a:t>A head for business. A heart for the world.                                </a:t>
            </a:r>
            <a:endParaRPr lang="pt-BR" sz="1200">
              <a:solidFill>
                <a:schemeClr val="bg1"/>
              </a:solidFill>
              <a:latin typeface="TradeGothic" pitchFamily="34" charset="0"/>
            </a:endParaRPr>
          </a:p>
        </p:txBody>
      </p:sp>
      <p:pic>
        <p:nvPicPr>
          <p:cNvPr id="12" name="Picture 11" descr="C:\Users\hp\Desktop\large icon- gold bir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t="1016"/>
          <a:stretch/>
        </p:blipFill>
        <p:spPr bwMode="auto">
          <a:xfrm>
            <a:off x="0" y="0"/>
            <a:ext cx="3804742" cy="53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19083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 </a:t>
            </a:r>
            <a:r>
              <a:rPr lang="en-US" sz="3200" dirty="0" err="1"/>
              <a:t>que</a:t>
            </a:r>
            <a:r>
              <a:rPr lang="en-US" sz="3200" dirty="0"/>
              <a:t> é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avaliação</a:t>
            </a:r>
            <a:r>
              <a:rPr lang="en-US" sz="3200" dirty="0"/>
              <a:t> das </a:t>
            </a:r>
            <a:r>
              <a:rPr lang="en-US" sz="3200" dirty="0" err="1"/>
              <a:t>necessidades</a:t>
            </a:r>
            <a:r>
              <a:rPr lang="en-US" sz="320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Processo</a:t>
            </a:r>
            <a:r>
              <a:rPr lang="en-US" sz="3600" dirty="0"/>
              <a:t> de </a:t>
            </a:r>
            <a:r>
              <a:rPr lang="en-US" sz="3600" dirty="0" err="1"/>
              <a:t>identificação</a:t>
            </a:r>
            <a:r>
              <a:rPr lang="en-US" sz="3600" dirty="0"/>
              <a:t> dos </a:t>
            </a:r>
            <a:r>
              <a:rPr lang="en-US" sz="3600" i="1" dirty="0"/>
              <a:t>“gaps” </a:t>
            </a:r>
            <a:r>
              <a:rPr lang="en-US" sz="3600" dirty="0"/>
              <a:t>entre a </a:t>
            </a:r>
            <a:r>
              <a:rPr lang="en-US" sz="3600" dirty="0" err="1"/>
              <a:t>condição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que</a:t>
            </a:r>
            <a:r>
              <a:rPr lang="en-US" sz="3600" dirty="0"/>
              <a:t> o </a:t>
            </a:r>
            <a:r>
              <a:rPr lang="en-US" sz="3600" dirty="0" err="1"/>
              <a:t>indivíduo</a:t>
            </a:r>
            <a:r>
              <a:rPr lang="en-US" sz="3600" dirty="0"/>
              <a:t> </a:t>
            </a:r>
            <a:r>
              <a:rPr lang="en-US" sz="3600" dirty="0" err="1"/>
              <a:t>ou</a:t>
            </a:r>
            <a:r>
              <a:rPr lang="en-US" sz="3600" dirty="0"/>
              <a:t> </a:t>
            </a:r>
            <a:r>
              <a:rPr lang="en-US" sz="3600" dirty="0" err="1"/>
              <a:t>comunidade</a:t>
            </a:r>
            <a:r>
              <a:rPr lang="en-US" sz="3600" dirty="0"/>
              <a:t> se </a:t>
            </a:r>
            <a:r>
              <a:rPr lang="en-US" sz="3600" dirty="0" err="1"/>
              <a:t>encontra</a:t>
            </a:r>
            <a:r>
              <a:rPr lang="en-US" sz="3600" dirty="0"/>
              <a:t> e o </a:t>
            </a:r>
            <a:r>
              <a:rPr lang="en-US" sz="3600" dirty="0" err="1">
                <a:solidFill>
                  <a:srgbClr val="FFC222"/>
                </a:solidFill>
              </a:rPr>
              <a:t>resultado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 err="1">
                <a:solidFill>
                  <a:srgbClr val="FFC222"/>
                </a:solidFill>
              </a:rPr>
              <a:t>desejado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 err="1">
                <a:solidFill>
                  <a:srgbClr val="FFC222"/>
                </a:solidFill>
              </a:rPr>
              <a:t>por</a:t>
            </a:r>
            <a:r>
              <a:rPr lang="en-US" sz="3600" dirty="0">
                <a:solidFill>
                  <a:srgbClr val="FFC222"/>
                </a:solidFill>
              </a:rPr>
              <a:t> </a:t>
            </a:r>
            <a:r>
              <a:rPr lang="en-US" sz="3600" dirty="0" err="1">
                <a:solidFill>
                  <a:srgbClr val="FFC222"/>
                </a:solidFill>
              </a:rPr>
              <a:t>eles</a:t>
            </a:r>
            <a:r>
              <a:rPr lang="en-US" sz="3600" dirty="0"/>
              <a:t>(o “</a:t>
            </a:r>
            <a:r>
              <a:rPr lang="en-US" sz="3600" dirty="0" err="1"/>
              <a:t>sonho</a:t>
            </a:r>
            <a:r>
              <a:rPr lang="en-US" sz="3600" dirty="0"/>
              <a:t>”). </a:t>
            </a:r>
          </a:p>
        </p:txBody>
      </p:sp>
    </p:spTree>
    <p:extLst>
      <p:ext uri="{BB962C8B-B14F-4D97-AF65-F5344CB8AC3E}">
        <p14:creationId xmlns:p14="http://schemas.microsoft.com/office/powerpoint/2010/main" val="8545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Passos </a:t>
            </a:r>
            <a:r>
              <a:rPr lang="en-US" sz="3200" dirty="0" err="1"/>
              <a:t>básicos</a:t>
            </a:r>
            <a:r>
              <a:rPr lang="en-US" sz="3200" dirty="0"/>
              <a:t> da </a:t>
            </a:r>
            <a:r>
              <a:rPr lang="en-US" sz="3200" dirty="0" err="1"/>
              <a:t>avaliação</a:t>
            </a:r>
            <a:r>
              <a:rPr lang="en-US" sz="3200" dirty="0"/>
              <a:t> de </a:t>
            </a:r>
            <a:r>
              <a:rPr lang="en-US" sz="3200" dirty="0" err="1"/>
              <a:t>necessidade</a:t>
            </a:r>
            <a:r>
              <a:rPr lang="en-US" sz="3200" dirty="0"/>
              <a:t>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1821" y="1751525"/>
            <a:ext cx="8783390" cy="4152363"/>
          </a:xfrm>
        </p:spPr>
        <p:txBody>
          <a:bodyPr>
            <a:no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3400" dirty="0" err="1"/>
              <a:t>Determinar</a:t>
            </a:r>
            <a:r>
              <a:rPr lang="en-US" sz="3400" dirty="0"/>
              <a:t> as </a:t>
            </a:r>
            <a:r>
              <a:rPr lang="en-US" sz="3400" dirty="0" err="1"/>
              <a:t>pessoas</a:t>
            </a:r>
            <a:r>
              <a:rPr lang="en-US" sz="3400" dirty="0"/>
              <a:t> a </a:t>
            </a:r>
            <a:r>
              <a:rPr lang="en-US" sz="3400" dirty="0" err="1"/>
              <a:t>empoderar</a:t>
            </a:r>
            <a:r>
              <a:rPr lang="en-US" sz="3400" dirty="0"/>
              <a:t>. 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sz="3400" dirty="0" err="1"/>
              <a:t>Desenvolver</a:t>
            </a:r>
            <a:r>
              <a:rPr lang="en-US" sz="3400" dirty="0"/>
              <a:t> um </a:t>
            </a:r>
            <a:r>
              <a:rPr lang="en-US" sz="3400" dirty="0" err="1"/>
              <a:t>plano</a:t>
            </a:r>
            <a:r>
              <a:rPr lang="en-US" sz="3400" dirty="0"/>
              <a:t> para </a:t>
            </a:r>
            <a:r>
              <a:rPr lang="en-US" sz="3400" dirty="0" err="1"/>
              <a:t>avaliar</a:t>
            </a:r>
            <a:r>
              <a:rPr lang="en-US" sz="3400" dirty="0"/>
              <a:t> </a:t>
            </a:r>
            <a:r>
              <a:rPr lang="en-US" sz="3400" dirty="0" err="1"/>
              <a:t>os</a:t>
            </a:r>
            <a:r>
              <a:rPr lang="en-US" sz="3400" dirty="0"/>
              <a:t> </a:t>
            </a:r>
            <a:r>
              <a:rPr lang="en-US" sz="3400" dirty="0" err="1"/>
              <a:t>meios</a:t>
            </a:r>
            <a:r>
              <a:rPr lang="en-US" sz="3400" dirty="0"/>
              <a:t> de </a:t>
            </a:r>
            <a:r>
              <a:rPr lang="en-US" sz="3400" dirty="0" err="1"/>
              <a:t>subisistência</a:t>
            </a:r>
            <a:r>
              <a:rPr lang="en-US" sz="3400" dirty="0"/>
              <a:t> e </a:t>
            </a:r>
            <a:r>
              <a:rPr lang="en-US" sz="3400" dirty="0" err="1"/>
              <a:t>os</a:t>
            </a:r>
            <a:r>
              <a:rPr lang="en-US" sz="3400" dirty="0"/>
              <a:t> </a:t>
            </a:r>
            <a:r>
              <a:rPr lang="en-US" sz="3400" dirty="0" err="1"/>
              <a:t>resultados</a:t>
            </a:r>
            <a:r>
              <a:rPr lang="en-US" sz="3400" dirty="0"/>
              <a:t> </a:t>
            </a:r>
            <a:r>
              <a:rPr lang="en-US" sz="3400" dirty="0" err="1"/>
              <a:t>desejados</a:t>
            </a:r>
            <a:r>
              <a:rPr lang="en-US" sz="3400" dirty="0"/>
              <a:t>. 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sz="3400" dirty="0" err="1"/>
              <a:t>Conduzir</a:t>
            </a:r>
            <a:r>
              <a:rPr lang="en-US" sz="3400" dirty="0"/>
              <a:t> a </a:t>
            </a:r>
            <a:r>
              <a:rPr lang="en-US" sz="3400" dirty="0" err="1"/>
              <a:t>avaliação</a:t>
            </a:r>
            <a:r>
              <a:rPr lang="en-US" sz="3400" dirty="0"/>
              <a:t> COM a </a:t>
            </a:r>
            <a:r>
              <a:rPr lang="en-US" sz="3400" dirty="0" err="1"/>
              <a:t>comunidade</a:t>
            </a:r>
            <a:r>
              <a:rPr lang="en-US" sz="3400" dirty="0"/>
              <a:t>.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sz="3400" dirty="0" err="1"/>
              <a:t>Analizar</a:t>
            </a:r>
            <a:r>
              <a:rPr lang="en-US" sz="3400" dirty="0"/>
              <a:t> </a:t>
            </a:r>
            <a:r>
              <a:rPr lang="en-US" sz="3400" dirty="0" err="1"/>
              <a:t>os</a:t>
            </a:r>
            <a:r>
              <a:rPr lang="en-US" sz="3400" dirty="0"/>
              <a:t> </a:t>
            </a:r>
            <a:r>
              <a:rPr lang="en-US" sz="3400" dirty="0" err="1"/>
              <a:t>resultados</a:t>
            </a:r>
            <a:endParaRPr lang="en-US" sz="3400" dirty="0">
              <a:solidFill>
                <a:srgbClr val="FFC222"/>
              </a:solidFill>
            </a:endParaRPr>
          </a:p>
          <a:p>
            <a:pPr marL="0" indent="0">
              <a:buNone/>
            </a:pPr>
            <a:endParaRPr lang="en-US" sz="36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66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Quem pode participar do processo de avaliação?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Beneficiados</a:t>
            </a:r>
            <a:endParaRPr lang="en-US" sz="3600" dirty="0"/>
          </a:p>
          <a:p>
            <a:r>
              <a:rPr lang="en-US" sz="3600" dirty="0" err="1"/>
              <a:t>Membros</a:t>
            </a:r>
            <a:r>
              <a:rPr lang="en-US" sz="3600" dirty="0"/>
              <a:t> do Time</a:t>
            </a:r>
          </a:p>
          <a:p>
            <a:r>
              <a:rPr lang="pt-BR" sz="3600" dirty="0"/>
              <a:t>Líderes da comunidade</a:t>
            </a:r>
            <a:endParaRPr lang="en-US" sz="3600" dirty="0"/>
          </a:p>
          <a:p>
            <a:r>
              <a:rPr lang="pt-BR" sz="3600" dirty="0"/>
              <a:t>Empresários envolvidos com o projeto</a:t>
            </a:r>
            <a:endParaRPr lang="en-US" sz="3600" dirty="0"/>
          </a:p>
          <a:p>
            <a:r>
              <a:rPr lang="pt-BR" sz="3600" dirty="0"/>
              <a:t>Outras pessoas que tiverem conhecimento sobre a comunidade (sua história, o local onde está inserida, etc.)</a:t>
            </a:r>
            <a:endParaRPr lang="en-US" sz="3600" dirty="0">
              <a:solidFill>
                <a:srgbClr val="515356"/>
              </a:solidFill>
            </a:endParaRPr>
          </a:p>
          <a:p>
            <a:pPr marL="0" indent="0">
              <a:buNone/>
            </a:pPr>
            <a:endParaRPr lang="en-US" sz="36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52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Como </a:t>
            </a:r>
            <a:r>
              <a:rPr lang="en-US" sz="3200" dirty="0" err="1"/>
              <a:t>começar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avaliação</a:t>
            </a:r>
            <a:r>
              <a:rPr lang="en-US" sz="3200" dirty="0"/>
              <a:t> das </a:t>
            </a:r>
            <a:r>
              <a:rPr lang="en-US" sz="3200" dirty="0" err="1"/>
              <a:t>necessidades</a:t>
            </a:r>
            <a:r>
              <a:rPr lang="en-US" sz="3200" dirty="0"/>
              <a:t>?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Comece</a:t>
            </a:r>
            <a:r>
              <a:rPr lang="en-US" sz="3600" dirty="0"/>
              <a:t> </a:t>
            </a:r>
            <a:r>
              <a:rPr lang="en-US" sz="3600" dirty="0" err="1"/>
              <a:t>examinando</a:t>
            </a:r>
            <a:r>
              <a:rPr lang="en-US" sz="3600" dirty="0"/>
              <a:t> o </a:t>
            </a:r>
            <a:r>
              <a:rPr lang="en-US" sz="3600" dirty="0" err="1"/>
              <a:t>contexto</a:t>
            </a:r>
            <a:r>
              <a:rPr lang="en-US" sz="3600" dirty="0"/>
              <a:t> de </a:t>
            </a:r>
            <a:r>
              <a:rPr lang="en-US" sz="3600" dirty="0" err="1"/>
              <a:t>sustentabilidade</a:t>
            </a:r>
            <a:r>
              <a:rPr lang="en-US" sz="3600" dirty="0"/>
              <a:t>:</a:t>
            </a:r>
            <a:endParaRPr lang="en-US" sz="1200" dirty="0"/>
          </a:p>
          <a:p>
            <a:pPr marL="0" indent="0">
              <a:buNone/>
            </a:pPr>
            <a:r>
              <a:rPr lang="en-US" sz="3600" dirty="0">
                <a:solidFill>
                  <a:srgbClr val="515356"/>
                </a:solidFill>
                <a:sym typeface="Wingdings" pitchFamily="2" charset="2"/>
              </a:rPr>
              <a:t> </a:t>
            </a:r>
            <a:r>
              <a:rPr lang="en-US" sz="3600" dirty="0" err="1">
                <a:solidFill>
                  <a:srgbClr val="515356"/>
                </a:solidFill>
                <a:sym typeface="Wingdings" pitchFamily="2" charset="2"/>
              </a:rPr>
              <a:t>Fatores</a:t>
            </a:r>
            <a:r>
              <a:rPr lang="en-US" sz="3600" dirty="0">
                <a:solidFill>
                  <a:srgbClr val="515356"/>
                </a:solidFill>
                <a:sym typeface="Wingdings" pitchFamily="2" charset="2"/>
              </a:rPr>
              <a:t> </a:t>
            </a:r>
            <a:r>
              <a:rPr lang="en-US" sz="3600" dirty="0" err="1">
                <a:solidFill>
                  <a:srgbClr val="FFC222"/>
                </a:solidFill>
                <a:sym typeface="Wingdings" pitchFamily="2" charset="2"/>
              </a:rPr>
              <a:t>Econômico</a:t>
            </a:r>
            <a:r>
              <a:rPr lang="en-US" sz="3600" dirty="0">
                <a:solidFill>
                  <a:srgbClr val="FFC222"/>
                </a:solidFill>
                <a:sym typeface="Wingdings" pitchFamily="2" charset="2"/>
              </a:rPr>
              <a:t>, social e </a:t>
            </a:r>
            <a:r>
              <a:rPr lang="en-US" sz="3600" dirty="0" err="1">
                <a:solidFill>
                  <a:srgbClr val="FFC222"/>
                </a:solidFill>
                <a:sym typeface="Wingdings" pitchFamily="2" charset="2"/>
              </a:rPr>
              <a:t>ambiental</a:t>
            </a:r>
            <a:r>
              <a:rPr lang="en-US" sz="3600" dirty="0">
                <a:solidFill>
                  <a:srgbClr val="FFC222"/>
                </a:solidFill>
                <a:sym typeface="Wingdings" pitchFamily="2" charset="2"/>
              </a:rPr>
              <a:t> </a:t>
            </a:r>
            <a:r>
              <a:rPr lang="en-US" sz="3600" dirty="0" err="1">
                <a:sym typeface="Wingdings" pitchFamily="2" charset="2"/>
              </a:rPr>
              <a:t>relevantes</a:t>
            </a:r>
            <a:r>
              <a:rPr lang="en-US" sz="3600" dirty="0">
                <a:sym typeface="Wingdings" pitchFamily="2" charset="2"/>
              </a:rPr>
              <a:t> para </a:t>
            </a:r>
            <a:r>
              <a:rPr lang="en-US" sz="3600" dirty="0" err="1">
                <a:sym typeface="Wingdings" pitchFamily="2" charset="2"/>
              </a:rPr>
              <a:t>os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dirty="0" err="1">
                <a:sym typeface="Wingdings" pitchFamily="2" charset="2"/>
              </a:rPr>
              <a:t>beneficiados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dirty="0" err="1">
                <a:sym typeface="Wingdings" pitchFamily="2" charset="2"/>
              </a:rPr>
              <a:t>pelo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dirty="0" err="1">
                <a:sym typeface="Wingdings" pitchFamily="2" charset="2"/>
              </a:rPr>
              <a:t>projeto</a:t>
            </a:r>
            <a:r>
              <a:rPr lang="en-US" sz="3600" dirty="0">
                <a:sym typeface="Wingdings" pitchFamily="2" charset="2"/>
              </a:rPr>
              <a:t>.   </a:t>
            </a:r>
            <a:endParaRPr lang="en-US" sz="12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>
              <a:sym typeface="Wingdings" pitchFamily="2" charset="2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80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56" y="4"/>
            <a:ext cx="10275830" cy="68580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743058" y="591926"/>
            <a:ext cx="4160001" cy="502535"/>
            <a:chOff x="3743058" y="591926"/>
            <a:chExt cx="4160001" cy="502535"/>
          </a:xfrm>
        </p:grpSpPr>
        <p:grpSp>
          <p:nvGrpSpPr>
            <p:cNvPr id="36" name="Group 35"/>
            <p:cNvGrpSpPr/>
            <p:nvPr/>
          </p:nvGrpSpPr>
          <p:grpSpPr>
            <a:xfrm>
              <a:off x="4585938" y="591926"/>
              <a:ext cx="3317121" cy="502535"/>
              <a:chOff x="4585938" y="591926"/>
              <a:chExt cx="3317121" cy="50253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85938" y="591926"/>
                <a:ext cx="1998617" cy="380235"/>
              </a:xfrm>
              <a:prstGeom prst="rect">
                <a:avLst/>
              </a:prstGeom>
              <a:solidFill>
                <a:srgbClr val="FFC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4664559" y="614639"/>
                <a:ext cx="3238500" cy="4798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1800" spc="-75" dirty="0">
                    <a:solidFill>
                      <a:srgbClr val="515356"/>
                    </a:solidFill>
                    <a:latin typeface="Source Sans Pro Black"/>
                    <a:cs typeface="Source Sans Pro Black"/>
                  </a:rPr>
                  <a:t>AMBIENTAL</a:t>
                </a:r>
                <a:endParaRPr lang="en-US" sz="1800" spc="-75" dirty="0">
                  <a:solidFill>
                    <a:srgbClr val="515356"/>
                  </a:solidFill>
                  <a:latin typeface="Source Sans Pro Black"/>
                  <a:cs typeface="Source Sans Pro Black"/>
                </a:endParaRPr>
              </a:p>
              <a:p>
                <a:pPr algn="l"/>
                <a:endParaRPr lang="en-US" sz="1800" spc="-75" dirty="0">
                  <a:solidFill>
                    <a:srgbClr val="515356"/>
                  </a:solidFill>
                  <a:latin typeface="Source Sans Pro Black"/>
                  <a:cs typeface="Source Sans Pro Black"/>
                </a:endParaRPr>
              </a:p>
            </p:txBody>
          </p:sp>
        </p:grpSp>
        <p:cxnSp>
          <p:nvCxnSpPr>
            <p:cNvPr id="15" name="Straight Connector 14"/>
            <p:cNvCxnSpPr>
              <a:endCxn id="5" idx="1"/>
            </p:cNvCxnSpPr>
            <p:nvPr/>
          </p:nvCxnSpPr>
          <p:spPr>
            <a:xfrm flipV="1">
              <a:off x="3743058" y="782044"/>
              <a:ext cx="842880" cy="190118"/>
            </a:xfrm>
            <a:prstGeom prst="line">
              <a:avLst/>
            </a:prstGeom>
            <a:ln>
              <a:solidFill>
                <a:srgbClr val="5153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87441" y="4502445"/>
            <a:ext cx="292608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Sazonalidade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dos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preços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,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produtos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e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mão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–de-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obra</a:t>
            </a:r>
            <a:endParaRPr lang="en-US" sz="1200" dirty="0">
              <a:solidFill>
                <a:srgbClr val="515356"/>
              </a:solidFill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Principais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locais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de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emprego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na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área</a:t>
            </a:r>
            <a:endParaRPr lang="en-US" sz="1200" dirty="0">
              <a:solidFill>
                <a:srgbClr val="515356"/>
              </a:solidFill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Renda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média</a:t>
            </a: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Taxa de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desemprego</a:t>
            </a:r>
            <a:endParaRPr lang="en-US" sz="1200" dirty="0">
              <a:solidFill>
                <a:srgbClr val="515356"/>
              </a:solidFill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15356"/>
                </a:solidFill>
                <a:latin typeface="Source Sans Pro" panose="020B0503030403020204" pitchFamily="34" charset="0"/>
              </a:rPr>
              <a:t>Causa dos </a:t>
            </a:r>
            <a:r>
              <a:rPr lang="en-US" sz="1200" dirty="0" err="1">
                <a:solidFill>
                  <a:srgbClr val="515356"/>
                </a:solidFill>
                <a:latin typeface="Source Sans Pro" panose="020B0503030403020204" pitchFamily="34" charset="0"/>
              </a:rPr>
              <a:t>desempregos</a:t>
            </a:r>
            <a:endParaRPr lang="en-US" sz="1200" dirty="0">
              <a:solidFill>
                <a:srgbClr val="515356"/>
              </a:solidFill>
              <a:latin typeface="Source Sans Pro" panose="020B0503030403020204" pitchFamily="34" charset="0"/>
            </a:endParaRPr>
          </a:p>
          <a:p>
            <a:endParaRPr lang="en-US" sz="1200" dirty="0">
              <a:solidFill>
                <a:srgbClr val="515356"/>
              </a:solidFill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85938" y="1001823"/>
            <a:ext cx="292608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Source Sans Pro" panose="020B0503030403020204" pitchFamily="34" charset="0"/>
              </a:rPr>
              <a:t>Clima e relevo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Doenças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reais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ou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potenciais</a:t>
            </a:r>
            <a:r>
              <a:rPr lang="en-US" sz="1200" dirty="0">
                <a:latin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</a:rPr>
              <a:t>poluição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ou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desastres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naturais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Source Sans Pro" panose="020B0503030403020204" pitchFamily="34" charset="0"/>
              </a:rPr>
              <a:t>Manegamento do lixo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Infrastrutura</a:t>
            </a:r>
            <a:r>
              <a:rPr lang="en-US" sz="1200" dirty="0">
                <a:latin typeface="Source Sans Pro" panose="020B0503030403020204" pitchFamily="34" charset="0"/>
              </a:rPr>
              <a:t> e </a:t>
            </a:r>
            <a:r>
              <a:rPr lang="en-US" sz="1200" dirty="0" err="1">
                <a:latin typeface="Source Sans Pro" panose="020B0503030403020204" pitchFamily="34" charset="0"/>
              </a:rPr>
              <a:t>matéria</a:t>
            </a:r>
            <a:r>
              <a:rPr lang="en-US" sz="1200" dirty="0">
                <a:latin typeface="Source Sans Pro" panose="020B0503030403020204" pitchFamily="34" charset="0"/>
              </a:rPr>
              <a:t>-prima </a:t>
            </a:r>
            <a:r>
              <a:rPr lang="en-US" sz="1200" dirty="0" err="1">
                <a:latin typeface="Source Sans Pro" panose="020B0503030403020204" pitchFamily="34" charset="0"/>
              </a:rPr>
              <a:t>disponível</a:t>
            </a:r>
            <a:endParaRPr lang="en-US" sz="1200" dirty="0">
              <a:latin typeface="Source Sans Pro" panose="020B0503030403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24785" y="4502445"/>
            <a:ext cx="292608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Source Sans Pro" panose="020B0503030403020204" pitchFamily="34" charset="0"/>
              </a:rPr>
              <a:t>Dados </a:t>
            </a:r>
            <a:r>
              <a:rPr lang="en-US" sz="1200" dirty="0" err="1">
                <a:latin typeface="Source Sans Pro" panose="020B0503030403020204" pitchFamily="34" charset="0"/>
              </a:rPr>
              <a:t>demográficos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Source Sans Pro" panose="020B0503030403020204" pitchFamily="34" charset="0"/>
              </a:rPr>
              <a:t>Tendências da população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Acesso</a:t>
            </a:r>
            <a:r>
              <a:rPr lang="en-US" sz="1200" dirty="0">
                <a:latin typeface="Source Sans Pro" panose="020B0503030403020204" pitchFamily="34" charset="0"/>
              </a:rPr>
              <a:t> à </a:t>
            </a:r>
            <a:r>
              <a:rPr lang="en-US" sz="1200" dirty="0" err="1">
                <a:latin typeface="Source Sans Pro" panose="020B0503030403020204" pitchFamily="34" charset="0"/>
              </a:rPr>
              <a:t>edcação</a:t>
            </a:r>
            <a:r>
              <a:rPr lang="en-US" sz="1200" dirty="0">
                <a:latin typeface="Source Sans Pro" panose="020B0503030403020204" pitchFamily="34" charset="0"/>
              </a:rPr>
              <a:t> de </a:t>
            </a:r>
            <a:r>
              <a:rPr lang="en-US" sz="1200" dirty="0" err="1">
                <a:latin typeface="Source Sans Pro" panose="020B0503030403020204" pitchFamily="34" charset="0"/>
              </a:rPr>
              <a:t>qualidade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Problemas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relacionados</a:t>
            </a:r>
            <a:r>
              <a:rPr lang="en-US" sz="1200" dirty="0">
                <a:latin typeface="Source Sans Pro" panose="020B0503030403020204" pitchFamily="34" charset="0"/>
              </a:rPr>
              <a:t> a </a:t>
            </a:r>
            <a:r>
              <a:rPr lang="en-US" sz="1200" dirty="0" err="1">
                <a:latin typeface="Source Sans Pro" panose="020B0503030403020204" pitchFamily="34" charset="0"/>
              </a:rPr>
              <a:t>saúde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Papel</a:t>
            </a:r>
            <a:r>
              <a:rPr lang="en-US" sz="1200" dirty="0">
                <a:latin typeface="Source Sans Pro" panose="020B0503030403020204" pitchFamily="34" charset="0"/>
              </a:rPr>
              <a:t> do </a:t>
            </a:r>
            <a:r>
              <a:rPr lang="en-US" sz="1200" dirty="0" err="1">
                <a:latin typeface="Source Sans Pro" panose="020B0503030403020204" pitchFamily="34" charset="0"/>
              </a:rPr>
              <a:t>governo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Conflitos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históricos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Discriminação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Práticas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culturais</a:t>
            </a:r>
            <a:endParaRPr lang="en-US" sz="1200" dirty="0">
              <a:latin typeface="Source Sans Pro" panose="020B05030304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ource Sans Pro" panose="020B0503030403020204" pitchFamily="34" charset="0"/>
              </a:rPr>
              <a:t>Outras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organizações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desenvolvendo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</a:rPr>
              <a:t>projetos</a:t>
            </a:r>
            <a:r>
              <a:rPr lang="en-US" sz="1200" dirty="0">
                <a:latin typeface="Source Sans Pro" panose="020B0503030403020204" pitchFamily="34" charset="0"/>
              </a:rPr>
              <a:t> com a </a:t>
            </a:r>
            <a:r>
              <a:rPr lang="en-US" sz="1200" dirty="0" err="1">
                <a:latin typeface="Source Sans Pro" panose="020B0503030403020204" pitchFamily="34" charset="0"/>
              </a:rPr>
              <a:t>comunidade</a:t>
            </a:r>
            <a:r>
              <a:rPr lang="en-US" sz="1200" dirty="0">
                <a:latin typeface="Source Sans Pro" panose="020B0503030403020204" pitchFamily="34" charset="0"/>
              </a:rPr>
              <a:t>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585246" y="3777676"/>
            <a:ext cx="3678039" cy="779482"/>
            <a:chOff x="5585246" y="3777676"/>
            <a:chExt cx="3678039" cy="779482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5585246" y="3777676"/>
              <a:ext cx="439539" cy="525620"/>
            </a:xfrm>
            <a:prstGeom prst="line">
              <a:avLst/>
            </a:prstGeom>
            <a:ln>
              <a:solidFill>
                <a:srgbClr val="5153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6024785" y="4067727"/>
              <a:ext cx="3238500" cy="489431"/>
              <a:chOff x="6024785" y="4067727"/>
              <a:chExt cx="3238500" cy="48943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024785" y="4067727"/>
                <a:ext cx="910045" cy="380236"/>
              </a:xfrm>
              <a:prstGeom prst="rect">
                <a:avLst/>
              </a:prstGeom>
              <a:solidFill>
                <a:srgbClr val="FFC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6024785" y="4077336"/>
                <a:ext cx="3238500" cy="4798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spc="-75" dirty="0">
                    <a:solidFill>
                      <a:srgbClr val="515356"/>
                    </a:solidFill>
                    <a:latin typeface="Source Sans Pro Black"/>
                    <a:cs typeface="Source Sans Pro Black"/>
                  </a:rPr>
                  <a:t>SOCIAL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702733" y="4059247"/>
            <a:ext cx="3349075" cy="514729"/>
            <a:chOff x="1702733" y="4059247"/>
            <a:chExt cx="3349075" cy="51472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235685" y="4146832"/>
              <a:ext cx="1712472" cy="238388"/>
            </a:xfrm>
            <a:prstGeom prst="line">
              <a:avLst/>
            </a:prstGeom>
            <a:ln>
              <a:solidFill>
                <a:srgbClr val="5153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1702733" y="4059247"/>
              <a:ext cx="3349075" cy="514729"/>
              <a:chOff x="1702733" y="4059247"/>
              <a:chExt cx="3349075" cy="51472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702733" y="4059247"/>
                <a:ext cx="1410788" cy="380235"/>
              </a:xfrm>
              <a:prstGeom prst="rect">
                <a:avLst/>
              </a:prstGeom>
              <a:solidFill>
                <a:srgbClr val="FFC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1813308" y="4094154"/>
                <a:ext cx="3238500" cy="4798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spc="-75" dirty="0">
                    <a:solidFill>
                      <a:srgbClr val="515356"/>
                    </a:solidFill>
                    <a:latin typeface="Source Sans Pro Black"/>
                    <a:cs typeface="Source Sans Pro Black"/>
                  </a:rPr>
                  <a:t>ECONÔMICO</a:t>
                </a: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0" y="481903"/>
            <a:ext cx="3434715" cy="380235"/>
          </a:xfrm>
          <a:prstGeom prst="rect">
            <a:avLst/>
          </a:prstGeom>
          <a:solidFill>
            <a:srgbClr val="FFC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ource Sans Pro" panose="020B0503030403020204" pitchFamily="34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-5694" y="466945"/>
            <a:ext cx="3486151" cy="47982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spc="-75" dirty="0">
                <a:solidFill>
                  <a:srgbClr val="515356"/>
                </a:solidFill>
                <a:latin typeface="Source Sans Pro Black"/>
                <a:cs typeface="Source Sans Pro Black"/>
              </a:rPr>
              <a:t>O QUE CONSIDERAR:</a:t>
            </a:r>
            <a:endParaRPr lang="en-US" sz="2400" spc="-75" dirty="0">
              <a:solidFill>
                <a:srgbClr val="515356"/>
              </a:solidFill>
              <a:latin typeface="Source Sans Pro Black"/>
              <a:cs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4879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Fazendo o Diagnóstico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202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Enactus">
      <a:dk1>
        <a:srgbClr val="515356"/>
      </a:dk1>
      <a:lt1>
        <a:sysClr val="window" lastClr="FFFFFF"/>
      </a:lt1>
      <a:dk2>
        <a:srgbClr val="1F497D"/>
      </a:dk2>
      <a:lt2>
        <a:srgbClr val="EEECE1"/>
      </a:lt2>
      <a:accent1>
        <a:srgbClr val="0096D6"/>
      </a:accent1>
      <a:accent2>
        <a:srgbClr val="92278F"/>
      </a:accent2>
      <a:accent3>
        <a:srgbClr val="49A942"/>
      </a:accent3>
      <a:accent4>
        <a:srgbClr val="C41230"/>
      </a:accent4>
      <a:accent5>
        <a:srgbClr val="FFC222"/>
      </a:accent5>
      <a:accent6>
        <a:srgbClr val="F8971D"/>
      </a:accent6>
      <a:hlink>
        <a:srgbClr val="0096D6"/>
      </a:hlink>
      <a:folHlink>
        <a:srgbClr val="92278F"/>
      </a:folHlink>
    </a:clrScheme>
    <a:fontScheme name="Enactu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5107</TotalTime>
  <Words>869</Words>
  <Application>Microsoft Office PowerPoint</Application>
  <PresentationFormat>On-screen Show (4:3)</PresentationFormat>
  <Paragraphs>231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Source Sans Pro</vt:lpstr>
      <vt:lpstr>TradeGothic</vt:lpstr>
      <vt:lpstr>Source Sans Pro Black</vt:lpstr>
      <vt:lpstr>MS Gothic</vt:lpstr>
      <vt:lpstr>Wingdings</vt:lpstr>
      <vt:lpstr>1_Office Theme</vt:lpstr>
      <vt:lpstr>   conduzindo uma avaliação das necessidades</vt:lpstr>
      <vt:lpstr>PowerPoint Presentation</vt:lpstr>
      <vt:lpstr>Avaliação de necessidades</vt:lpstr>
      <vt:lpstr>O que é uma avaliação das necessidades?</vt:lpstr>
      <vt:lpstr>Passos básicos da avaliação de necessidade:</vt:lpstr>
      <vt:lpstr>Quem pode participar do processo de avaliação?</vt:lpstr>
      <vt:lpstr>Como começar uma avaliação das necessidades? </vt:lpstr>
      <vt:lpstr>PowerPoint Presentation</vt:lpstr>
      <vt:lpstr>Fazendo o Diagnóstico</vt:lpstr>
      <vt:lpstr>Contatos na comunidade</vt:lpstr>
      <vt:lpstr>Apresentação</vt:lpstr>
      <vt:lpstr>Árvore dos Sonhos</vt:lpstr>
      <vt:lpstr>PowerPoint Presentation</vt:lpstr>
      <vt:lpstr>Muro das Lamentações</vt:lpstr>
      <vt:lpstr>PowerPoint Presentation</vt:lpstr>
      <vt:lpstr>Caminho da Conquista</vt:lpstr>
      <vt:lpstr>Conversar</vt:lpstr>
      <vt:lpstr>Elaboração do Projeto Enactus</vt:lpstr>
      <vt:lpstr>Processo dos projetos Enactus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Processo dos projetos Enactus</vt:lpstr>
      <vt:lpstr>Entendendo a estratégia de subsistência</vt:lpstr>
      <vt:lpstr>PowerPoint Presentation</vt:lpstr>
      <vt:lpstr>Processo dos projetos Enactus</vt:lpstr>
      <vt:lpstr>Entendendo os 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 recordar:</vt:lpstr>
      <vt:lpstr>Para recordar: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 Burton</dc:creator>
  <cp:lastModifiedBy>Paula Oliveira</cp:lastModifiedBy>
  <cp:revision>203</cp:revision>
  <cp:lastPrinted>2013-09-05T02:23:06Z</cp:lastPrinted>
  <dcterms:created xsi:type="dcterms:W3CDTF">2013-03-28T22:08:28Z</dcterms:created>
  <dcterms:modified xsi:type="dcterms:W3CDTF">2017-01-25T13:09:20Z</dcterms:modified>
</cp:coreProperties>
</file>